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drawings/drawing4.xml" ContentType="application/vnd.openxmlformats-officedocument.drawingml.chartshape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drawings/drawing2.xml" ContentType="application/vnd.openxmlformats-officedocument.drawingml.chartshapes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22.xml" ContentType="application/vnd.openxmlformats-officedocument.drawingml.chart+xml"/>
  <Override PartName="/ppt/charts/chart7.xml" ContentType="application/vnd.openxmlformats-officedocument.drawingml.chart+xml"/>
  <Override PartName="/ppt/charts/chart2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7.xml" ContentType="application/vnd.openxmlformats-officedocument.drawingml.chartshapes+xml"/>
  <Override PartName="/ppt/drawings/drawing8.xml" ContentType="application/vnd.openxmlformats-officedocument.drawingml.chartshap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5.xml" ContentType="application/vnd.openxmlformats-officedocument.drawingml.chartshapes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ppt/charts/chart23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charts/chart21.xml" ContentType="application/vnd.openxmlformats-officedocument.drawingml.chart+xml"/>
  <Override PartName="/ppt/charts/chart6.xml" ContentType="application/vnd.openxmlformats-officedocument.drawingml.chart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62" r:id="rId2"/>
    <p:sldId id="273" r:id="rId3"/>
    <p:sldId id="274" r:id="rId4"/>
    <p:sldId id="332" r:id="rId5"/>
    <p:sldId id="342" r:id="rId6"/>
    <p:sldId id="368" r:id="rId7"/>
    <p:sldId id="365" r:id="rId8"/>
    <p:sldId id="343" r:id="rId9"/>
    <p:sldId id="344" r:id="rId10"/>
    <p:sldId id="363" r:id="rId11"/>
    <p:sldId id="364" r:id="rId12"/>
    <p:sldId id="288" r:id="rId13"/>
    <p:sldId id="328" r:id="rId14"/>
    <p:sldId id="360" r:id="rId15"/>
    <p:sldId id="345" r:id="rId16"/>
    <p:sldId id="359" r:id="rId17"/>
    <p:sldId id="352" r:id="rId18"/>
    <p:sldId id="351" r:id="rId19"/>
    <p:sldId id="353" r:id="rId20"/>
    <p:sldId id="348" r:id="rId21"/>
    <p:sldId id="355" r:id="rId22"/>
    <p:sldId id="356" r:id="rId23"/>
    <p:sldId id="361" r:id="rId24"/>
    <p:sldId id="354" r:id="rId25"/>
    <p:sldId id="350" r:id="rId26"/>
    <p:sldId id="358" r:id="rId27"/>
    <p:sldId id="346" r:id="rId28"/>
    <p:sldId id="347" r:id="rId29"/>
    <p:sldId id="349" r:id="rId30"/>
    <p:sldId id="272" r:id="rId31"/>
  </p:sldIdLst>
  <p:sldSz cx="9144000" cy="5143500" type="screen16x9"/>
  <p:notesSz cx="6858000" cy="9144000"/>
  <p:defaultTextStyle>
    <a:defPPr marL="0" marR="0" indent="0" algn="l" defTabSz="199522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93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1pPr>
    <a:lvl2pPr marL="0" marR="0" indent="99761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2pPr>
    <a:lvl3pPr marL="0" marR="0" indent="199522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3pPr>
    <a:lvl4pPr marL="0" marR="0" indent="299283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4pPr>
    <a:lvl5pPr marL="0" marR="0" indent="399044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5pPr>
    <a:lvl6pPr marL="0" marR="0" indent="498805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6pPr>
    <a:lvl7pPr marL="0" marR="0" indent="598566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7pPr>
    <a:lvl8pPr marL="0" marR="0" indent="698327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8pPr>
    <a:lvl9pPr marL="0" marR="0" indent="798088" algn="l" defTabSz="568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091" b="0" i="0" u="none" strike="noStrike" cap="none" spc="0" normalizeH="0" baseline="0">
        <a:ln>
          <a:noFill/>
        </a:ln>
        <a:solidFill>
          <a:schemeClr val="accent1">
            <a:hueOff val="-5577341"/>
            <a:lumOff val="49962"/>
          </a:schemeClr>
        </a:solidFill>
        <a:effectLst/>
        <a:uFillTx/>
        <a:latin typeface="+mn-lt"/>
        <a:ea typeface="+mn-ea"/>
        <a:cs typeface="+mn-cs"/>
        <a:sym typeface="Proxima Nova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B158DAE9-32F5-4190-870D-3732A4813DF2}">
          <p14:sldIdLst>
            <p14:sldId id="262"/>
            <p14:sldId id="273"/>
            <p14:sldId id="274"/>
            <p14:sldId id="296"/>
            <p14:sldId id="332"/>
            <p14:sldId id="34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22"/>
            <p14:sldId id="323"/>
            <p14:sldId id="295"/>
            <p14:sldId id="327"/>
            <p14:sldId id="325"/>
            <p14:sldId id="326"/>
            <p14:sldId id="329"/>
            <p14:sldId id="330"/>
            <p14:sldId id="331"/>
            <p14:sldId id="288"/>
            <p14:sldId id="289"/>
            <p14:sldId id="290"/>
            <p14:sldId id="328"/>
          </p14:sldIdLst>
        </p14:section>
        <p14:section name="Раздел без заголовка" id="{12371D85-0638-4086-97A9-5D2AC3522B92}">
          <p14:sldIdLst>
            <p14:sldId id="283"/>
            <p14:sldId id="294"/>
            <p14:sldId id="341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277"/>
            <p14:sldId id="278"/>
            <p14:sldId id="279"/>
            <p14:sldId id="280"/>
            <p14:sldId id="281"/>
            <p14:sldId id="291"/>
            <p14:sldId id="292"/>
            <p14:sldId id="293"/>
            <p14:sldId id="285"/>
            <p14:sldId id="286"/>
            <p14:sldId id="287"/>
            <p14:sldId id="272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0000CC"/>
    <a:srgbClr val="0066FF"/>
    <a:srgbClr val="16E7CF"/>
    <a:srgbClr val="72FDEA"/>
    <a:srgbClr val="009393"/>
    <a:srgbClr val="10AD9B"/>
    <a:srgbClr val="B1FDEA"/>
    <a:srgbClr val="3399FF"/>
    <a:srgbClr val="343947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36773"/>
              </a:solidFill>
              <a:prstDash val="solid"/>
              <a:miter lim="400000"/>
            </a:ln>
          </a:left>
          <a:right>
            <a:ln w="3175" cap="flat">
              <a:solidFill>
                <a:srgbClr val="536773"/>
              </a:solidFill>
              <a:prstDash val="solid"/>
              <a:miter lim="400000"/>
            </a:ln>
          </a:right>
          <a:top>
            <a:ln w="3175" cap="flat">
              <a:solidFill>
                <a:srgbClr val="536773"/>
              </a:solidFill>
              <a:prstDash val="solid"/>
              <a:miter lim="400000"/>
            </a:ln>
          </a:top>
          <a:bottom>
            <a:ln w="3175" cap="flat">
              <a:solidFill>
                <a:srgbClr val="536773"/>
              </a:solidFill>
              <a:prstDash val="solid"/>
              <a:miter lim="400000"/>
            </a:ln>
          </a:bottom>
          <a:insideH>
            <a:ln w="3175" cap="flat">
              <a:solidFill>
                <a:srgbClr val="536773"/>
              </a:solidFill>
              <a:prstDash val="solid"/>
              <a:miter lim="400000"/>
            </a:ln>
          </a:insideH>
          <a:insideV>
            <a:ln w="3175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838383"/>
              </a:solidFill>
              <a:prstDash val="solid"/>
              <a:miter lim="400000"/>
            </a:ln>
          </a:left>
          <a:right>
            <a:ln w="3175" cap="flat">
              <a:solidFill>
                <a:srgbClr val="838383"/>
              </a:solidFill>
              <a:prstDash val="solid"/>
              <a:miter lim="400000"/>
            </a:ln>
          </a:right>
          <a:top>
            <a:ln w="3175" cap="flat">
              <a:solidFill>
                <a:srgbClr val="838383"/>
              </a:solidFill>
              <a:prstDash val="solid"/>
              <a:miter lim="400000"/>
            </a:ln>
          </a:top>
          <a:bottom>
            <a:ln w="3175" cap="flat">
              <a:solidFill>
                <a:srgbClr val="838383"/>
              </a:solidFill>
              <a:prstDash val="solid"/>
              <a:miter lim="400000"/>
            </a:ln>
          </a:bottom>
          <a:insideH>
            <a:ln w="3175" cap="flat">
              <a:solidFill>
                <a:srgbClr val="838383"/>
              </a:solidFill>
              <a:prstDash val="solid"/>
              <a:miter lim="400000"/>
            </a:ln>
          </a:insideH>
          <a:insideV>
            <a:ln w="3175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808080"/>
              </a:solidFill>
              <a:prstDash val="solid"/>
              <a:miter lim="400000"/>
            </a:ln>
          </a:right>
          <a:top>
            <a:ln w="3175" cap="flat">
              <a:solidFill>
                <a:srgbClr val="808080"/>
              </a:solidFill>
              <a:prstDash val="solid"/>
              <a:miter lim="400000"/>
            </a:ln>
          </a:top>
          <a:bottom>
            <a:ln w="3175" cap="flat">
              <a:solidFill>
                <a:srgbClr val="808080"/>
              </a:solidFill>
              <a:prstDash val="solid"/>
              <a:miter lim="400000"/>
            </a:ln>
          </a:bottom>
          <a:insideH>
            <a:ln w="3175" cap="flat">
              <a:solidFill>
                <a:srgbClr val="808080"/>
              </a:solidFill>
              <a:prstDash val="solid"/>
              <a:miter lim="400000"/>
            </a:ln>
          </a:insideH>
          <a:insideV>
            <a:ln w="3175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chemeClr val="accent3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4D4D4D"/>
              </a:solidFill>
              <a:prstDash val="solid"/>
              <a:miter lim="400000"/>
            </a:ln>
          </a:left>
          <a:right>
            <a:ln w="3175" cap="flat">
              <a:solidFill>
                <a:srgbClr val="4D4D4D"/>
              </a:solidFill>
              <a:prstDash val="solid"/>
              <a:miter lim="400000"/>
            </a:ln>
          </a:right>
          <a:top>
            <a:ln w="3175" cap="flat">
              <a:solidFill>
                <a:srgbClr val="4D4D4D"/>
              </a:solidFill>
              <a:prstDash val="solid"/>
              <a:miter lim="400000"/>
            </a:ln>
          </a:top>
          <a:bottom>
            <a:ln w="3175" cap="flat">
              <a:solidFill>
                <a:srgbClr val="4D4D4D"/>
              </a:solidFill>
              <a:prstDash val="solid"/>
              <a:miter lim="400000"/>
            </a:ln>
          </a:bottom>
          <a:insideH>
            <a:ln w="3175" cap="flat">
              <a:solidFill>
                <a:srgbClr val="4D4D4D"/>
              </a:solidFill>
              <a:prstDash val="solid"/>
              <a:miter lim="400000"/>
            </a:ln>
          </a:insideH>
          <a:insideV>
            <a:ln w="3175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F8BA00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3175" cap="flat">
              <a:solidFill>
                <a:srgbClr val="5B5A5A"/>
              </a:solidFill>
              <a:prstDash val="solid"/>
              <a:miter lim="400000"/>
            </a:ln>
          </a:left>
          <a:right>
            <a:ln w="3175" cap="flat">
              <a:solidFill>
                <a:srgbClr val="5B5A5A"/>
              </a:solidFill>
              <a:prstDash val="solid"/>
              <a:miter lim="400000"/>
            </a:ln>
          </a:right>
          <a:top>
            <a:ln w="3175" cap="flat">
              <a:solidFill>
                <a:srgbClr val="5B5A5A"/>
              </a:solidFill>
              <a:prstDash val="solid"/>
              <a:miter lim="400000"/>
            </a:ln>
          </a:top>
          <a:bottom>
            <a:ln w="3175" cap="flat">
              <a:solidFill>
                <a:srgbClr val="5B5A5A"/>
              </a:solidFill>
              <a:prstDash val="solid"/>
              <a:miter lim="400000"/>
            </a:ln>
          </a:bottom>
          <a:insideH>
            <a:ln w="3175" cap="flat">
              <a:solidFill>
                <a:srgbClr val="5B5A5A"/>
              </a:solidFill>
              <a:prstDash val="solid"/>
              <a:miter lim="400000"/>
            </a:ln>
          </a:insideH>
          <a:insideV>
            <a:ln w="3175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464646"/>
              </a:solidFill>
              <a:prstDash val="solid"/>
              <a:miter lim="400000"/>
            </a:ln>
          </a:left>
          <a:right>
            <a:ln w="3175" cap="flat">
              <a:solidFill>
                <a:srgbClr val="464646"/>
              </a:solidFill>
              <a:prstDash val="solid"/>
              <a:miter lim="400000"/>
            </a:ln>
          </a:right>
          <a:top>
            <a:ln w="3175" cap="flat">
              <a:solidFill>
                <a:srgbClr val="464646"/>
              </a:solidFill>
              <a:prstDash val="solid"/>
              <a:miter lim="400000"/>
            </a:ln>
          </a:top>
          <a:bottom>
            <a:ln w="3175" cap="flat">
              <a:solidFill>
                <a:srgbClr val="464646"/>
              </a:solidFill>
              <a:prstDash val="solid"/>
              <a:miter lim="400000"/>
            </a:ln>
          </a:bottom>
          <a:insideH>
            <a:ln w="3175" cap="flat">
              <a:solidFill>
                <a:srgbClr val="464646"/>
              </a:solidFill>
              <a:prstDash val="solid"/>
              <a:miter lim="400000"/>
            </a:ln>
          </a:insideH>
          <a:insideV>
            <a:ln w="3175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3C3C3"/>
              </a:solidFill>
              <a:prstDash val="solid"/>
              <a:miter lim="400000"/>
            </a:ln>
          </a:top>
          <a:bottom>
            <a:ln w="3175" cap="flat">
              <a:solidFill>
                <a:srgbClr val="C3C3C3"/>
              </a:solidFill>
              <a:prstDash val="solid"/>
              <a:miter lim="400000"/>
            </a:ln>
          </a:bottom>
          <a:insideH>
            <a:ln w="3175" cap="flat">
              <a:solidFill>
                <a:srgbClr val="C3C3C3"/>
              </a:solidFill>
              <a:prstDash val="solid"/>
              <a:miter lim="400000"/>
            </a:ln>
          </a:insideH>
          <a:insideV>
            <a:ln w="3175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CB297B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5577341"/>
              <a:lumOff val="49962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chemeClr val="accent1">
          <a:hueOff val="-5577341"/>
          <a:lumOff val="49962"/>
        </a:schemeClr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C6C6C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6C6C6C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6C6C6C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0640" autoAdjust="0"/>
    <p:restoredTop sz="96374" autoAdjust="0"/>
  </p:normalViewPr>
  <p:slideViewPr>
    <p:cSldViewPr snapToGrid="0" snapToObjects="1">
      <p:cViewPr>
        <p:scale>
          <a:sx n="120" d="100"/>
          <a:sy n="120" d="100"/>
        </p:scale>
        <p:origin x="-1374" y="-5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3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40"/>
      <c:rotY val="170"/>
      <c:perspective val="6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0"/>
            <c:spPr>
              <a:solidFill>
                <a:srgbClr val="00B050"/>
              </a:solidFill>
            </c:spPr>
          </c:dPt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98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855</a:t>
                    </a:r>
                    <a:r>
                      <a:rPr lang="en-US"/>
                      <a:t>
9%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1.9544078067069464E-2"/>
                  <c:y val="-2.25633102195226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132</a:t>
                    </a:r>
                    <a:r>
                      <a:rPr lang="en-US" dirty="0"/>
                      <a:t>
3%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layout>
                <c:manualLayout>
                  <c:x val="-8.4034885486361857E-2"/>
                  <c:y val="0.1412526585880166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922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559</a:t>
                    </a:r>
                    <a:r>
                      <a:rPr lang="en-US" dirty="0"/>
                      <a:t>
88%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rgbClr val="000000"/>
                  </a:solidFill>
                </a:ln>
              </c:spPr>
            </c:leaderLines>
          </c:dLbls>
          <c:cat>
            <c:strRef>
              <c:f>Лист1!$A$2:$A$4</c:f>
              <c:strCache>
                <c:ptCount val="3"/>
                <c:pt idx="0">
                  <c:v>Налоговые доходы</c:v>
                </c:pt>
                <c:pt idx="1">
                  <c:v>Неналоговые доходы</c:v>
                </c:pt>
                <c:pt idx="2">
                  <c:v>Безвозмездные поступления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98855</c:v>
                </c:pt>
                <c:pt idx="1">
                  <c:v>34132</c:v>
                </c:pt>
                <c:pt idx="2">
                  <c:v>922559</c:v>
                </c:pt>
              </c:numCache>
            </c:numRef>
          </c:val>
        </c:ser>
        <c:dLbls>
          <c:showVal val="1"/>
          <c:showCatName val="1"/>
        </c:dLbls>
      </c:pie3DChart>
    </c:plotArea>
    <c:legend>
      <c:legendPos val="r"/>
      <c:layout>
        <c:manualLayout>
          <c:xMode val="edge"/>
          <c:yMode val="edge"/>
          <c:x val="0.63155501052740226"/>
          <c:y val="3.0191088970924762E-3"/>
          <c:w val="0.33815905825857145"/>
          <c:h val="0.42582929634337274"/>
        </c:manualLayout>
      </c:layout>
      <c:txPr>
        <a:bodyPr/>
        <a:lstStyle/>
        <a:p>
          <a:pPr>
            <a:defRPr sz="1400">
              <a:solidFill>
                <a:srgbClr val="343947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 по патентной системе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930876535498647"/>
          <c:y val="6.9747970924433113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408E-2"/>
          <c:y val="3.2030532573239352E-2"/>
          <c:w val="0.90349065584054677"/>
          <c:h val="0.858276910720631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1442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2021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налог по патентной системе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579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7179904"/>
        <c:axId val="117181440"/>
      </c:barChart>
      <c:catAx>
        <c:axId val="117179904"/>
        <c:scaling>
          <c:orientation val="minMax"/>
        </c:scaling>
        <c:delete val="1"/>
        <c:axPos val="b"/>
        <c:numFmt formatCode="General" sourceLinked="1"/>
        <c:tickLblPos val="nextTo"/>
        <c:crossAx val="117181440"/>
        <c:crosses val="autoZero"/>
        <c:auto val="1"/>
        <c:lblAlgn val="ctr"/>
        <c:lblOffset val="100"/>
      </c:catAx>
      <c:valAx>
        <c:axId val="117181440"/>
        <c:scaling>
          <c:orientation val="minMax"/>
        </c:scaling>
        <c:delete val="1"/>
        <c:axPos val="l"/>
        <c:numFmt formatCode="#,##0" sourceLinked="1"/>
        <c:tickLblPos val="nextTo"/>
        <c:crossAx val="117179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Доходы от платных услуг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540106358759445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727E-2"/>
          <c:y val="7.1857461454734539E-2"/>
          <c:w val="0.90349065584054677"/>
          <c:h val="0.818680214144083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7382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738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9233536"/>
        <c:axId val="119276288"/>
      </c:barChart>
      <c:catAx>
        <c:axId val="119233536"/>
        <c:scaling>
          <c:orientation val="minMax"/>
        </c:scaling>
        <c:delete val="1"/>
        <c:axPos val="b"/>
        <c:numFmt formatCode="General" sourceLinked="1"/>
        <c:tickLblPos val="nextTo"/>
        <c:crossAx val="119276288"/>
        <c:crosses val="autoZero"/>
        <c:auto val="1"/>
        <c:lblAlgn val="ctr"/>
        <c:lblOffset val="100"/>
      </c:catAx>
      <c:valAx>
        <c:axId val="119276288"/>
        <c:scaling>
          <c:orientation val="minMax"/>
        </c:scaling>
        <c:delete val="1"/>
        <c:axPos val="l"/>
        <c:numFmt formatCode="#,##0" sourceLinked="1"/>
        <c:tickLblPos val="nextTo"/>
        <c:crossAx val="119233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арендной платы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026498236110227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239E-2"/>
          <c:y val="0.13247473885276698"/>
          <c:w val="0.90349065584054677"/>
          <c:h val="0.8664805377932571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8693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6299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-2394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9338880"/>
        <c:axId val="119340416"/>
      </c:barChart>
      <c:catAx>
        <c:axId val="119338880"/>
        <c:scaling>
          <c:orientation val="minMax"/>
        </c:scaling>
        <c:delete val="1"/>
        <c:axPos val="b"/>
        <c:numFmt formatCode="General" sourceLinked="1"/>
        <c:tickLblPos val="nextTo"/>
        <c:crossAx val="119340416"/>
        <c:crosses val="autoZero"/>
        <c:auto val="1"/>
        <c:lblAlgn val="ctr"/>
        <c:lblOffset val="100"/>
      </c:catAx>
      <c:valAx>
        <c:axId val="119340416"/>
        <c:scaling>
          <c:orientation val="minMax"/>
        </c:scaling>
        <c:delete val="1"/>
        <c:axPos val="l"/>
        <c:numFmt formatCode="#,##0" sourceLinked="1"/>
        <c:tickLblPos val="nextTo"/>
        <c:crossAx val="119338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Негативное воздействие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7371570727796851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0.12156340228069935"/>
          <c:w val="0.90349065584054677"/>
          <c:h val="0.76562360472056834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1087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Pt>
            <c:idx val="0"/>
            <c:spPr>
              <a:solidFill>
                <a:srgbClr val="00B050"/>
              </a:solidFill>
              <a:ln>
                <a:solidFill>
                  <a:srgbClr val="D5D5D5">
                    <a:lumMod val="10000"/>
                  </a:srgbClr>
                </a:solidFill>
              </a:ln>
              <a:effectLst/>
            </c:spPr>
          </c:dPt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9747712"/>
        <c:axId val="119749248"/>
      </c:barChart>
      <c:catAx>
        <c:axId val="119747712"/>
        <c:scaling>
          <c:orientation val="minMax"/>
        </c:scaling>
        <c:delete val="1"/>
        <c:axPos val="b"/>
        <c:numFmt formatCode="General" sourceLinked="1"/>
        <c:tickLblPos val="nextTo"/>
        <c:crossAx val="119749248"/>
        <c:crosses val="autoZero"/>
        <c:auto val="1"/>
        <c:lblAlgn val="ctr"/>
        <c:lblOffset val="100"/>
      </c:catAx>
      <c:valAx>
        <c:axId val="119749248"/>
        <c:scaling>
          <c:orientation val="minMax"/>
        </c:scaling>
        <c:delete val="1"/>
        <c:axPos val="l"/>
        <c:numFmt formatCode="#,##0" sourceLinked="1"/>
        <c:tickLblPos val="nextTo"/>
        <c:crossAx val="119747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Штрафы,</a:t>
            </a:r>
          </a:p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возмещение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31004181576546042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6.5190780574690674E-2"/>
          <c:w val="0.90349065584054677"/>
          <c:h val="0.8253469816272965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2056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11970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9914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9782400"/>
        <c:axId val="119788288"/>
      </c:barChart>
      <c:catAx>
        <c:axId val="119782400"/>
        <c:scaling>
          <c:orientation val="minMax"/>
        </c:scaling>
        <c:delete val="1"/>
        <c:axPos val="b"/>
        <c:numFmt formatCode="General" sourceLinked="1"/>
        <c:tickLblPos val="nextTo"/>
        <c:crossAx val="119788288"/>
        <c:crosses val="autoZero"/>
        <c:auto val="1"/>
        <c:lblAlgn val="ctr"/>
        <c:lblOffset val="100"/>
      </c:catAx>
      <c:valAx>
        <c:axId val="119788288"/>
        <c:scaling>
          <c:orientation val="minMax"/>
        </c:scaling>
        <c:delete val="1"/>
        <c:axPos val="l"/>
        <c:numFmt formatCode="#,##0" sourceLinked="1"/>
        <c:tickLblPos val="nextTo"/>
        <c:crossAx val="1197824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1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Продажа земельных</a:t>
            </a:r>
            <a:r>
              <a:rPr lang="ru-RU" sz="11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участков и имущества</a:t>
            </a:r>
            <a:endParaRPr lang="ru-RU" sz="11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877952058779471"/>
          <c:y val="6.9747970924432835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8.9602527183173686E-2"/>
          <c:w val="0.90349065584054677"/>
          <c:h val="0.84586444073675759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1390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5132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ЕСхН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3742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19730176"/>
        <c:axId val="119733248"/>
      </c:barChart>
      <c:catAx>
        <c:axId val="119730176"/>
        <c:scaling>
          <c:orientation val="minMax"/>
        </c:scaling>
        <c:delete val="1"/>
        <c:axPos val="b"/>
        <c:numFmt formatCode="General" sourceLinked="1"/>
        <c:tickLblPos val="nextTo"/>
        <c:crossAx val="119733248"/>
        <c:crosses val="autoZero"/>
        <c:auto val="1"/>
        <c:lblAlgn val="ctr"/>
        <c:lblOffset val="100"/>
      </c:catAx>
      <c:valAx>
        <c:axId val="119733248"/>
        <c:scaling>
          <c:orientation val="minMax"/>
        </c:scaling>
        <c:delete val="1"/>
        <c:axPos val="l"/>
        <c:numFmt formatCode="#,##0" sourceLinked="1"/>
        <c:tickLblPos val="nextTo"/>
        <c:crossAx val="119730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4"/>
  <c:chart>
    <c:autoTitleDeleted val="1"/>
    <c:plotArea>
      <c:layout>
        <c:manualLayout>
          <c:layoutTarget val="inner"/>
          <c:xMode val="edge"/>
          <c:yMode val="edge"/>
          <c:x val="0.26327679976493906"/>
          <c:y val="1.0886696104267844E-2"/>
          <c:w val="0.43993863522711035"/>
          <c:h val="0.96392238991788959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МБТ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173078</c:v>
                </c:pt>
                <c:pt idx="1">
                  <c:v>53441</c:v>
                </c:pt>
                <c:pt idx="2">
                  <c:v>618605</c:v>
                </c:pt>
                <c:pt idx="3">
                  <c:v>77323</c:v>
                </c:pt>
                <c:pt idx="4">
                  <c:v>112</c:v>
                </c:pt>
              </c:numCache>
            </c:numRef>
          </c:val>
        </c:ser>
        <c:firstSliceAng val="231"/>
        <c:holeSize val="50"/>
      </c:doughnutChart>
      <c:spPr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c:spPr>
    </c:plotArea>
    <c:plotVisOnly val="1"/>
  </c:chart>
  <c:spPr>
    <a:ln>
      <a:solidFill>
        <a:schemeClr val="accent1"/>
      </a:solidFill>
    </a:ln>
  </c:spPr>
  <c:txPr>
    <a:bodyPr/>
    <a:lstStyle/>
    <a:p>
      <a:pPr algn="just"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Динамика 2023-2024 гг.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8457297154402469"/>
          <c:y val="9.9691413123868342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678724940322E-2"/>
          <c:y val="6.867813590584354E-2"/>
          <c:w val="0.90349065584054677"/>
          <c:h val="0.8186802141440842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0.19110217337940669"/>
                  <c:y val="-0.1257687893703298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205 832</a:t>
                    </a:r>
                    <a:endParaRPr lang="en-US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170573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0.22403784059366683"/>
                  <c:y val="9.442069827344373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 170 573</a:t>
                    </a:r>
                    <a:endParaRPr lang="en-US" sz="1000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205832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4.7961630695443694E-3"/>
                  <c:y val="-9.392772436306144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1" i="0" u="none" strike="noStrike" kern="1200" baseline="0">
                        <a:solidFill>
                          <a:srgbClr val="343947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ru-RU" sz="1000" b="1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rPr>
                      <a:t>+20,7 %</a:t>
                    </a:r>
                    <a:endParaRPr lang="en-US" sz="1000" b="1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rgbClr val="343947"/>
                    </a:solidFill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35259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47844736"/>
        <c:axId val="48160768"/>
      </c:barChart>
      <c:catAx>
        <c:axId val="47844736"/>
        <c:scaling>
          <c:orientation val="minMax"/>
        </c:scaling>
        <c:delete val="1"/>
        <c:axPos val="b"/>
        <c:numFmt formatCode="General" sourceLinked="1"/>
        <c:tickLblPos val="nextTo"/>
        <c:crossAx val="48160768"/>
        <c:crosses val="autoZero"/>
        <c:auto val="1"/>
        <c:lblAlgn val="ctr"/>
        <c:lblOffset val="100"/>
      </c:catAx>
      <c:valAx>
        <c:axId val="48160768"/>
        <c:scaling>
          <c:orientation val="minMax"/>
        </c:scaling>
        <c:delete val="1"/>
        <c:axPos val="l"/>
        <c:numFmt formatCode="#,##0" sourceLinked="1"/>
        <c:tickLblPos val="nextTo"/>
        <c:crossAx val="47844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6449655436241545"/>
          <c:y val="0.21562500000000001"/>
          <c:w val="0.57734574925797333"/>
          <c:h val="0.7843750000000000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4"/>
            <c:spPr>
              <a:solidFill>
                <a:schemeClr val="bg1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6.8187351178269906E-2"/>
                  <c:y val="-0.14437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115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219</a:t>
                    </a:r>
                    <a:r>
                      <a:rPr lang="en-US" dirty="0"/>
                      <a:t>
11%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layout>
                <c:manualLayout>
                  <c:x val="8.2302841915219777E-2"/>
                  <c:y val="0.22830437992125985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702</a:t>
                    </a:r>
                    <a:r>
                      <a:rPr lang="ru-RU" dirty="0" smtClean="0"/>
                      <a:t> </a:t>
                    </a:r>
                    <a:r>
                      <a:rPr lang="en-US" dirty="0" smtClean="0"/>
                      <a:t>094</a:t>
                    </a:r>
                    <a:r>
                      <a:rPr lang="en-US" dirty="0"/>
                      <a:t>
65%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delete val="1"/>
            </c:dLbl>
            <c:dLbl>
              <c:idx val="11"/>
              <c:layout>
                <c:manualLayout>
                  <c:x val="-8.8663573550694472E-2"/>
                  <c:y val="-0.18187500000000001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181</a:t>
                    </a:r>
                    <a:r>
                      <a:rPr lang="ru-RU" smtClean="0"/>
                      <a:t> </a:t>
                    </a:r>
                    <a:r>
                      <a:rPr lang="en-US" smtClean="0"/>
                      <a:t>971</a:t>
                    </a:r>
                    <a:r>
                      <a:rPr lang="en-US"/>
                      <a:t>
17%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</c:dLbls>
          <c:cat>
            <c:strRef>
              <c:f>Лист1!$A$2:$A$13</c:f>
              <c:strCache>
                <c:ptCount val="12"/>
                <c:pt idx="0">
                  <c:v>Общегосударственные вопросы</c:v>
                </c:pt>
                <c:pt idx="1">
                  <c:v>Прочие разделы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Средства массовой информации</c:v>
                </c:pt>
                <c:pt idx="10">
                  <c:v>Жилищно-коммунальное хозяйство</c:v>
                </c:pt>
                <c:pt idx="11">
                  <c:v>Межбюджетные трансферты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115219</c:v>
                </c:pt>
                <c:pt idx="1">
                  <c:v>149</c:v>
                </c:pt>
                <c:pt idx="2">
                  <c:v>15417</c:v>
                </c:pt>
                <c:pt idx="3">
                  <c:v>7129</c:v>
                </c:pt>
                <c:pt idx="4">
                  <c:v>8022</c:v>
                </c:pt>
                <c:pt idx="5">
                  <c:v>702094</c:v>
                </c:pt>
                <c:pt idx="6">
                  <c:v>17653</c:v>
                </c:pt>
                <c:pt idx="7">
                  <c:v>11387</c:v>
                </c:pt>
                <c:pt idx="8">
                  <c:v>10354</c:v>
                </c:pt>
                <c:pt idx="9">
                  <c:v>3921</c:v>
                </c:pt>
                <c:pt idx="10">
                  <c:v>2165</c:v>
                </c:pt>
                <c:pt idx="11">
                  <c:v>181971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9861330355078055"/>
          <c:y val="0"/>
          <c:w val="0.29924744844199674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180"/>
      <c:depthPercent val="100"/>
      <c:perspective val="30"/>
    </c:view3D>
    <c:plotArea>
      <c:layout>
        <c:manualLayout>
          <c:layoutTarget val="inner"/>
          <c:xMode val="edge"/>
          <c:yMode val="edge"/>
          <c:x val="0.12810414533179598"/>
          <c:y val="3.7500000000000006E-2"/>
          <c:w val="0.62131991016997401"/>
          <c:h val="0.8437500000000028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"/>
            <c:spPr>
              <a:solidFill>
                <a:schemeClr val="accent4">
                  <a:lumMod val="40000"/>
                  <a:lumOff val="60000"/>
                </a:schemeClr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0.17547290132630541"/>
                  <c:y val="0.1297888779527558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644 526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6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127 853</a:t>
                    </a:r>
                    <a:r>
                      <a:rPr lang="en-US" dirty="0"/>
                      <a:t>
12%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layout>
                <c:manualLayout>
                  <c:x val="-0.13102365709563019"/>
                  <c:y val="-0.162504921259842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183 323</a:t>
                    </a:r>
                    <a:r>
                      <a:rPr lang="en-US" dirty="0"/>
                      <a:t>
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  <c:showPercent val="1"/>
              <c:separator>
</c:separator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rgbClr val="D5D5D5">
                      <a:lumMod val="10000"/>
                    </a:srgbClr>
                  </a:solidFill>
                </a:ln>
              </c:spPr>
            </c:leaderLines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Безвозмездные перечисления текущего характера организациям</c:v>
                </c:pt>
                <c:pt idx="3">
                  <c:v>Безвозмездные перечисления бюджетам</c:v>
                </c:pt>
                <c:pt idx="4">
                  <c:v>Социальное обеспечение</c:v>
                </c:pt>
                <c:pt idx="5">
                  <c:v>Прочие расходы</c:v>
                </c:pt>
                <c:pt idx="6">
                  <c:v>Увеличение стоимости основных средств</c:v>
                </c:pt>
                <c:pt idx="7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644526</c:v>
                </c:pt>
                <c:pt idx="1">
                  <c:v>127853</c:v>
                </c:pt>
                <c:pt idx="2">
                  <c:v>200</c:v>
                </c:pt>
                <c:pt idx="3" formatCode="#,##0">
                  <c:v>183323</c:v>
                </c:pt>
                <c:pt idx="4">
                  <c:v>12930</c:v>
                </c:pt>
                <c:pt idx="5">
                  <c:v>5194</c:v>
                </c:pt>
                <c:pt idx="6">
                  <c:v>52571</c:v>
                </c:pt>
                <c:pt idx="7">
                  <c:v>48884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1226045693726059"/>
          <c:y val="0"/>
          <c:w val="0.28560029505551582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0821427992507688E-4"/>
          <c:y val="0.38486428325898203"/>
          <c:w val="0.83774824684460392"/>
          <c:h val="0.54305424088190957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</c:v>
                </c:pt>
              </c:strCache>
            </c:strRef>
          </c:tx>
          <c:spPr>
            <a:solidFill>
              <a:srgbClr val="00A2FF"/>
            </a:solidFill>
            <a:ln>
              <a:solidFill>
                <a:srgbClr val="000000"/>
              </a:solidFill>
            </a:ln>
          </c:spPr>
          <c:dPt>
            <c:idx val="2"/>
            <c:spPr>
              <a:solidFill>
                <a:srgbClr val="FF0000"/>
              </a:solidFill>
              <a:ln>
                <a:solidFill>
                  <a:srgbClr val="000000"/>
                </a:solidFill>
              </a:ln>
            </c:spPr>
          </c:dPt>
          <c:dPt>
            <c:idx val="3"/>
            <c:spPr>
              <a:solidFill>
                <a:srgbClr val="FFFF00"/>
              </a:solidFill>
              <a:ln>
                <a:solidFill>
                  <a:srgbClr val="000000"/>
                </a:solidFill>
              </a:ln>
            </c:spPr>
          </c:dPt>
          <c:dPt>
            <c:idx val="4"/>
            <c:spPr>
              <a:solidFill>
                <a:srgbClr val="92D050"/>
              </a:solidFill>
              <a:ln>
                <a:solidFill>
                  <a:srgbClr val="000000"/>
                </a:solidFill>
              </a:ln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8</a:t>
                    </a:r>
                    <a:r>
                      <a:rPr lang="ru-RU" smtClean="0"/>
                      <a:t>4</a:t>
                    </a:r>
                    <a:r>
                      <a:rPr lang="ru-RU" baseline="0" smtClean="0"/>
                      <a:t> 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ctr"/>
              <c:showPercent val="1"/>
            </c:dLbl>
            <c:dLbl>
              <c:idx val="1"/>
              <c:delet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2 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4</a:t>
                    </a:r>
                    <a:r>
                      <a:rPr lang="ru-RU" baseline="0" smtClean="0"/>
                      <a:t> 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mtClean="0"/>
                      <a:t>16 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dLblPos val="ctr"/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rgbClr val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1">
                  <c:v>Налоговые и неналоговые доходы</c:v>
                </c:pt>
                <c:pt idx="2">
                  <c:v>Налог на доходы физических лиц</c:v>
                </c:pt>
                <c:pt idx="3">
                  <c:v>Прочие поступления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922559</c:v>
                </c:pt>
                <c:pt idx="2">
                  <c:v>81047</c:v>
                </c:pt>
                <c:pt idx="3">
                  <c:v>51940</c:v>
                </c:pt>
              </c:numCache>
            </c:numRef>
          </c:val>
        </c:ser>
        <c:dLbls>
          <c:showVal val="1"/>
        </c:dLbls>
        <c:gapWidth val="100"/>
        <c:secondPieSize val="75"/>
        <c:serLines>
          <c:spPr>
            <a:ln w="9525" cap="flat" cmpd="sng" algn="ctr">
              <a:solidFill>
                <a:schemeClr val="tx2">
                  <a:lumMod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/>
      <c:txPr>
        <a:bodyPr/>
        <a:lstStyle/>
        <a:p>
          <a:pPr>
            <a:defRPr sz="1600">
              <a:solidFill>
                <a:srgbClr val="000000"/>
              </a:solidFill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0.15239716601418934"/>
          <c:y val="0.15108221893440421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732493323730086"/>
                  <c:y val="8.49407807792294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990 675</a:t>
                    </a:r>
                    <a:r>
                      <a:rPr lang="en-US" dirty="0"/>
                      <a:t>
92%</a:t>
                    </a:r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-2.4295932806633204E-2"/>
                  <c:y val="-5.1571773765116465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84 806</a:t>
                    </a:r>
                    <a:r>
                      <a:rPr lang="en-US" dirty="0"/>
                      <a:t>
8%</a:t>
                    </a:r>
                  </a:p>
                </c:rich>
              </c:tx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Лист1!$A$2:$A$3</c:f>
              <c:strCache>
                <c:ptCount val="2"/>
                <c:pt idx="0">
                  <c:v>Муниципальные программы</c:v>
                </c:pt>
                <c:pt idx="1">
                  <c:v>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990675</c:v>
                </c:pt>
                <c:pt idx="1">
                  <c:v>84806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6104"/>
          <c:y val="0"/>
          <c:w val="0.34170525897771953"/>
          <c:h val="1"/>
        </c:manualLayout>
      </c:layout>
      <c:txPr>
        <a:bodyPr/>
        <a:lstStyle/>
        <a:p>
          <a:pPr>
            <a:defRPr sz="24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9.0711345981355246E-2"/>
          <c:y val="3.437500000000001E-2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5">
                  <a:lumMod val="20000"/>
                  <a:lumOff val="8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8"/>
            <c:spPr>
              <a:solidFill>
                <a:srgbClr val="92D050"/>
              </a:solidFill>
            </c:spPr>
          </c:dPt>
          <c:dPt>
            <c:idx val="9"/>
            <c:spPr>
              <a:solidFill>
                <a:srgbClr val="FFFF00"/>
              </a:solidFill>
            </c:spPr>
          </c:dPt>
          <c:dPt>
            <c:idx val="10"/>
            <c:spPr>
              <a:solidFill>
                <a:srgbClr val="FF0000"/>
              </a:solidFill>
            </c:spPr>
          </c:dPt>
          <c:dPt>
            <c:idx val="11"/>
            <c:spPr>
              <a:solidFill>
                <a:srgbClr val="FFC000"/>
              </a:solidFill>
            </c:spPr>
          </c:dPt>
          <c:dLbls>
            <c:dLbl>
              <c:idx val="0"/>
              <c:layout>
                <c:manualLayout>
                  <c:x val="-8.7131394266063728E-2"/>
                  <c:y val="0.14375000000000004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676 810</a:t>
                    </a:r>
                    <a:r>
                      <a:rPr lang="en-US" b="1" dirty="0"/>
                      <a:t>
</a:t>
                    </a:r>
                    <a:r>
                      <a:rPr lang="en-US" b="1" dirty="0" smtClean="0"/>
                      <a:t>6</a:t>
                    </a:r>
                    <a:r>
                      <a:rPr lang="ru-RU" b="1" dirty="0" smtClean="0"/>
                      <a:t>8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Val val="1"/>
              <c:showPercent val="1"/>
              <c:separator>
</c:separator>
            </c:dLbl>
            <c:dLbl>
              <c:idx val="1"/>
              <c:layout>
                <c:manualLayout>
                  <c:x val="4.7124774662879003E-2"/>
                  <c:y val="-0.18276747047244105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22 339</a:t>
                    </a:r>
                    <a:r>
                      <a:rPr lang="en-US" b="1" dirty="0"/>
                      <a:t>
</a:t>
                    </a:r>
                    <a:r>
                      <a:rPr lang="ru-RU" b="1" dirty="0" smtClean="0"/>
                      <a:t>2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layout>
                <c:manualLayout>
                  <c:x val="7.6113293745238467E-2"/>
                  <c:y val="-0.27565305118110223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 241 276</a:t>
                    </a:r>
                    <a:r>
                      <a:rPr lang="en-US" b="1" dirty="0"/>
                      <a:t>
</a:t>
                    </a:r>
                    <a:r>
                      <a:rPr lang="en-US" b="1" dirty="0" smtClean="0"/>
                      <a:t>2</a:t>
                    </a:r>
                    <a:r>
                      <a:rPr lang="ru-RU" b="1" dirty="0" smtClean="0"/>
                      <a:t>4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Val val="1"/>
              <c:showPercent val="1"/>
              <c:separator>
</c:separator>
            </c:dLbl>
            <c:dLbl>
              <c:idx val="11"/>
              <c:delete val="1"/>
            </c:dLbl>
            <c:dLbl>
              <c:idx val="12"/>
              <c:delete val="1"/>
            </c:dLbl>
            <c:dLbl>
              <c:idx val="13"/>
              <c:delete val="1"/>
            </c:dLbl>
            <c:dLbl>
              <c:idx val="14"/>
              <c:delete val="1"/>
            </c:dLbl>
            <c:dLbl>
              <c:idx val="15"/>
              <c:delete val="1"/>
            </c:dLbl>
            <c:dLbl>
              <c:idx val="16"/>
              <c:delete val="1"/>
            </c:dLbl>
            <c:dLbl>
              <c:idx val="17"/>
              <c:delete val="1"/>
            </c:dLbl>
            <c:dLbl>
              <c:idx val="18"/>
              <c:delete val="1"/>
            </c:dLbl>
            <c:txPr>
              <a:bodyPr/>
              <a:lstStyle/>
              <a:p>
                <a:pPr>
                  <a:defRPr sz="1600" b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rgbClr val="000000"/>
                  </a:solidFill>
                </a:ln>
              </c:spPr>
            </c:leaderLines>
          </c:dLbls>
          <c:cat>
            <c:strRef>
              <c:f>Лист1!$A$2:$A$20</c:f>
              <c:strCache>
                <c:ptCount val="19"/>
                <c:pt idx="0">
                  <c:v>«Развитие образования»</c:v>
                </c:pt>
                <c:pt idx="1">
                  <c:v>«Развитие культуры»</c:v>
                </c:pt>
                <c:pt idx="2">
                  <c:v>«Сохранение и улучшение здоровья населения»</c:v>
                </c:pt>
                <c:pt idx="3">
                  <c:v>«Развитие физической культуры и спорта»</c:v>
                </c:pt>
                <c:pt idx="4">
                  <c:v>«Развитие инженерной инфраструктуры и дорожного хозяйства»</c:v>
                </c:pt>
                <c:pt idx="5">
                  <c:v>«Охрана труда»</c:v>
                </c:pt>
                <c:pt idx="6">
                  <c:v>«Охрана окружающей среды»</c:v>
                </c:pt>
                <c:pt idx="7">
                  <c:v>«Безопасность»</c:v>
                </c:pt>
                <c:pt idx="8">
                  <c:v>«Профилактика правонарушений»</c:v>
                </c:pt>
                <c:pt idx="9">
                  <c:v>«Экономическое развитие»</c:v>
                </c:pt>
                <c:pt idx="10">
                  <c:v>«Управление муниципальными финансами»</c:v>
                </c:pt>
                <c:pt idx="11">
                  <c:v>«Доступная среда для инвалидов»</c:v>
                </c:pt>
                <c:pt idx="12">
                  <c:v>«Здоровое поколение»</c:v>
                </c:pt>
                <c:pt idx="13">
                  <c:v>«Молодежь»</c:v>
                </c:pt>
                <c:pt idx="14">
                  <c:v>«Профилактика терроризма и экстремизма»</c:v>
                </c:pt>
                <c:pt idx="15">
                  <c:v>«Развитие и содержание муниципальной ИС оповещения»</c:v>
                </c:pt>
                <c:pt idx="16">
                  <c:v>Терпланирование и градостроительное зонирование</c:v>
                </c:pt>
                <c:pt idx="17">
                  <c:v>Молодым семьям-доступное жилье</c:v>
                </c:pt>
                <c:pt idx="18">
                  <c:v>Реализация национальной политики</c:v>
                </c:pt>
              </c:strCache>
            </c:strRef>
          </c:cat>
          <c:val>
            <c:numRef>
              <c:f>Лист1!$B$2:$B$20</c:f>
              <c:numCache>
                <c:formatCode>General</c:formatCode>
                <c:ptCount val="19"/>
                <c:pt idx="0">
                  <c:v>676810</c:v>
                </c:pt>
                <c:pt idx="1">
                  <c:v>22339</c:v>
                </c:pt>
                <c:pt idx="2">
                  <c:v>50</c:v>
                </c:pt>
                <c:pt idx="3">
                  <c:v>10354</c:v>
                </c:pt>
                <c:pt idx="4">
                  <c:v>10271</c:v>
                </c:pt>
                <c:pt idx="5">
                  <c:v>30</c:v>
                </c:pt>
                <c:pt idx="6">
                  <c:v>7107</c:v>
                </c:pt>
                <c:pt idx="7">
                  <c:v>4727</c:v>
                </c:pt>
                <c:pt idx="8">
                  <c:v>591</c:v>
                </c:pt>
                <c:pt idx="9">
                  <c:v>300</c:v>
                </c:pt>
                <c:pt idx="10">
                  <c:v>241276</c:v>
                </c:pt>
                <c:pt idx="11">
                  <c:v>100</c:v>
                </c:pt>
                <c:pt idx="12">
                  <c:v>260</c:v>
                </c:pt>
                <c:pt idx="13">
                  <c:v>295</c:v>
                </c:pt>
                <c:pt idx="14">
                  <c:v>1364</c:v>
                </c:pt>
                <c:pt idx="15">
                  <c:v>10691</c:v>
                </c:pt>
                <c:pt idx="16">
                  <c:v>2042</c:v>
                </c:pt>
                <c:pt idx="17">
                  <c:v>938</c:v>
                </c:pt>
                <c:pt idx="18">
                  <c:v>1130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5615549301506093"/>
          <c:y val="0"/>
          <c:w val="0.34170525897771953"/>
          <c:h val="1"/>
        </c:manualLayout>
      </c:layout>
      <c:txPr>
        <a:bodyPr/>
        <a:lstStyle/>
        <a:p>
          <a:pPr>
            <a:defRPr sz="9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50"/>
      <c:rotY val="250"/>
      <c:depthPercent val="100"/>
      <c:perspective val="30"/>
    </c:view3D>
    <c:plotArea>
      <c:layout>
        <c:manualLayout>
          <c:layoutTarget val="inner"/>
          <c:xMode val="edge"/>
          <c:yMode val="edge"/>
          <c:x val="1.1200359336670509E-3"/>
          <c:y val="0.19736509186351706"/>
          <c:w val="0.59047704625997044"/>
          <c:h val="0.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3"/>
            <c:spPr>
              <a:solidFill>
                <a:schemeClr val="bg1">
                  <a:lumMod val="40000"/>
                  <a:lumOff val="60000"/>
                </a:schemeClr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spPr>
              <a:solidFill>
                <a:schemeClr val="bg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310297484319497"/>
                  <c:y val="0.22571522309711325"/>
                </c:manualLayout>
              </c:layout>
              <c:showVal val="1"/>
              <c:showPercent val="1"/>
              <c:separator>
</c:separator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-2.6886529084390001E-2"/>
                  <c:y val="-0.11378267716535435"/>
                </c:manualLayout>
              </c:layout>
              <c:showVal val="1"/>
              <c:showPercent val="1"/>
              <c:separator>
</c:separator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txPr>
              <a:bodyPr/>
              <a:lstStyle/>
              <a:p>
                <a:pPr>
                  <a:defRPr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Percent val="1"/>
            <c:separator>
</c:separator>
            <c:showLeaderLines val="1"/>
            <c:leaderLines>
              <c:spPr>
                <a:ln>
                  <a:solidFill>
                    <a:schemeClr val="tx2">
                      <a:lumMod val="10000"/>
                    </a:schemeClr>
                  </a:solidFill>
                </a:ln>
              </c:spPr>
            </c:leaderLines>
          </c:dLbls>
          <c:cat>
            <c:strRef>
              <c:f>Лист1!$A$2:$A$9</c:f>
              <c:strCache>
                <c:ptCount val="8"/>
                <c:pt idx="0">
                  <c:v>Обеспечение функций органов местного самоуправления</c:v>
                </c:pt>
                <c:pt idx="1">
                  <c:v>Осуществление областных государственных полномочий</c:v>
                </c:pt>
                <c:pt idx="2">
                  <c:v>Осуществление полномочий Российской Федерации</c:v>
                </c:pt>
                <c:pt idx="3">
                  <c:v>Владение, пользование и распоряжение имуществом, находящимся в муниципальной собственности</c:v>
                </c:pt>
                <c:pt idx="4">
                  <c:v>Выплата ежемесячных доплат к трудовой пенсии лицам, замещавшим муниципальные должности</c:v>
                </c:pt>
                <c:pt idx="5">
                  <c:v>Предоставление ежемесячной денежной выплаты гражданам удостоенным почетного звания «Почетный гражданин ЗРМО»</c:v>
                </c:pt>
                <c:pt idx="6">
                  <c:v>Расходы муниципальных учреждений на премирование физических лиц за достижения в области культуры, искусства, образования, науки, в иных областях</c:v>
                </c:pt>
                <c:pt idx="7">
                  <c:v>Развитие туристического потенциала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72593</c:v>
                </c:pt>
                <c:pt idx="1">
                  <c:v>5213</c:v>
                </c:pt>
                <c:pt idx="2">
                  <c:v>1</c:v>
                </c:pt>
                <c:pt idx="3">
                  <c:v>1119</c:v>
                </c:pt>
                <c:pt idx="4">
                  <c:v>4966</c:v>
                </c:pt>
                <c:pt idx="5">
                  <c:v>240</c:v>
                </c:pt>
                <c:pt idx="6">
                  <c:v>275</c:v>
                </c:pt>
                <c:pt idx="7">
                  <c:v>400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53131509449934566"/>
          <c:y val="0"/>
          <c:w val="0.46654556169715466"/>
          <c:h val="1"/>
        </c:manualLayout>
      </c:layout>
      <c:txPr>
        <a:bodyPr/>
        <a:lstStyle/>
        <a:p>
          <a:pPr>
            <a:defRPr sz="1000" kern="0" baseline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floor>
      <c:spPr>
        <a:noFill/>
        <a:ln w="9525">
          <a:noFill/>
        </a:ln>
      </c:spPr>
    </c:floor>
    <c:sideWall>
      <c:spPr>
        <a:noFill/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930914819043497E-2"/>
          <c:y val="3.6043203597509219E-2"/>
          <c:w val="0.95083272942278207"/>
          <c:h val="0.682997895824262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2"/>
            <c:spPr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436042565206239E-2"/>
                  <c:y val="-1.8021601798754543E-2"/>
                </c:manualLayout>
              </c:layout>
              <c:showVal val="1"/>
            </c:dLbl>
            <c:dLbl>
              <c:idx val="1"/>
              <c:layout>
                <c:manualLayout>
                  <c:x val="8.6162553912373704E-3"/>
                  <c:y val="-1.5018001498962184E-2"/>
                </c:manualLayout>
              </c:layout>
              <c:showVal val="1"/>
            </c:dLbl>
            <c:dLbl>
              <c:idx val="2"/>
              <c:layout>
                <c:manualLayout>
                  <c:x val="1.1488340521649798E-2"/>
                  <c:y val="-6.0072005995848807E-3"/>
                </c:manualLayout>
              </c:layout>
              <c:showVal val="1"/>
            </c:dLbl>
            <c:dLbl>
              <c:idx val="3"/>
              <c:layout>
                <c:manualLayout>
                  <c:x val="1.1488340521649798E-2"/>
                  <c:y val="-6.0072005995848807E-3"/>
                </c:manualLayout>
              </c:layout>
              <c:showVal val="1"/>
            </c:dLbl>
            <c:dLbl>
              <c:idx val="4"/>
              <c:layout>
                <c:manualLayout>
                  <c:x val="7.1802128260310804E-3"/>
                  <c:y val="-1.2014401199169683E-2"/>
                </c:manualLayout>
              </c:layout>
              <c:showVal val="1"/>
            </c:dLbl>
            <c:dLbl>
              <c:idx val="5"/>
              <c:layout>
                <c:manualLayout>
                  <c:x val="1.2924383086856041E-2"/>
                  <c:y val="-1.2014401199169683E-2"/>
                </c:manualLayout>
              </c:layout>
              <c:showVal val="1"/>
            </c:dLbl>
            <c:dLbl>
              <c:idx val="6"/>
              <c:layout>
                <c:manualLayout>
                  <c:x val="1.1488340521649798E-2"/>
                  <c:y val="-2.1025202098547011E-2"/>
                </c:manualLayout>
              </c:layout>
              <c:showVal val="1"/>
            </c:dLbl>
            <c:dLbl>
              <c:idx val="7"/>
              <c:layout>
                <c:manualLayout>
                  <c:x val="7.1802128260311324E-3"/>
                  <c:y val="-1.2014401199169683E-2"/>
                </c:manualLayout>
              </c:layout>
              <c:showVal val="1"/>
            </c:dLbl>
            <c:dLbl>
              <c:idx val="8"/>
              <c:layout>
                <c:manualLayout>
                  <c:x val="1.1488340521649798E-2"/>
                  <c:y val="-1.2014401199169683E-2"/>
                </c:manualLayout>
              </c:layout>
              <c:showVal val="1"/>
            </c:dLbl>
            <c:dLbl>
              <c:idx val="9"/>
              <c:layout>
                <c:manualLayout>
                  <c:x val="1.005229795644349E-2"/>
                  <c:y val="-1.5018001498962184E-2"/>
                </c:manualLayout>
              </c:layout>
              <c:showVal val="1"/>
            </c:dLbl>
            <c:dLbl>
              <c:idx val="10"/>
              <c:layout>
                <c:manualLayout>
                  <c:x val="1.005229795644349E-2"/>
                  <c:y val="-9.0108008993773341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Лист1!$A$2:$A$11</c:f>
              <c:strCache>
                <c:ptCount val="10"/>
                <c:pt idx="0">
                  <c:v>Кимильтей</c:v>
                </c:pt>
                <c:pt idx="1">
                  <c:v>Батама</c:v>
                </c:pt>
                <c:pt idx="2">
                  <c:v>Ухтуй</c:v>
                </c:pt>
                <c:pt idx="3">
                  <c:v>Масляногорск</c:v>
                </c:pt>
                <c:pt idx="4">
                  <c:v>Услон</c:v>
                </c:pt>
                <c:pt idx="5">
                  <c:v>Хазан</c:v>
                </c:pt>
                <c:pt idx="6">
                  <c:v>Покровка</c:v>
                </c:pt>
                <c:pt idx="7">
                  <c:v>Харайгун</c:v>
                </c:pt>
                <c:pt idx="8">
                  <c:v>Филипповск</c:v>
                </c:pt>
                <c:pt idx="9">
                  <c:v>Зулумай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105983</c:v>
                </c:pt>
                <c:pt idx="1">
                  <c:v>82209</c:v>
                </c:pt>
                <c:pt idx="2">
                  <c:v>35383</c:v>
                </c:pt>
                <c:pt idx="3">
                  <c:v>32369</c:v>
                </c:pt>
                <c:pt idx="4">
                  <c:v>31396</c:v>
                </c:pt>
                <c:pt idx="5">
                  <c:v>27969</c:v>
                </c:pt>
                <c:pt idx="6">
                  <c:v>26398</c:v>
                </c:pt>
                <c:pt idx="7">
                  <c:v>24670</c:v>
                </c:pt>
                <c:pt idx="8">
                  <c:v>23259</c:v>
                </c:pt>
                <c:pt idx="9">
                  <c:v>15030</c:v>
                </c:pt>
              </c:numCache>
            </c:numRef>
          </c:val>
        </c:ser>
        <c:shape val="box"/>
        <c:axId val="50841856"/>
        <c:axId val="50933760"/>
        <c:axId val="0"/>
      </c:bar3DChart>
      <c:catAx>
        <c:axId val="50841856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0933760"/>
        <c:crosses val="autoZero"/>
        <c:auto val="1"/>
        <c:lblAlgn val="ctr"/>
        <c:lblOffset val="100"/>
      </c:catAx>
      <c:valAx>
        <c:axId val="50933760"/>
        <c:scaling>
          <c:orientation val="minMax"/>
        </c:scaling>
        <c:delete val="1"/>
        <c:axPos val="l"/>
        <c:numFmt formatCode="#,##0" sourceLinked="1"/>
        <c:tickLblPos val="nextTo"/>
        <c:crossAx val="50841856"/>
        <c:crosses val="autoZero"/>
        <c:crossBetween val="between"/>
      </c:valAx>
      <c:spPr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727E-2"/>
          <c:y val="3.0557546911652661E-2"/>
          <c:w val="0.90349065584054677"/>
          <c:h val="0.9171586414043206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141921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98855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-43066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0994048"/>
        <c:axId val="100999936"/>
      </c:barChart>
      <c:catAx>
        <c:axId val="100994048"/>
        <c:scaling>
          <c:orientation val="minMax"/>
        </c:scaling>
        <c:delete val="1"/>
        <c:axPos val="b"/>
        <c:numFmt formatCode="General" sourceLinked="1"/>
        <c:tickLblPos val="nextTo"/>
        <c:crossAx val="100999936"/>
        <c:crosses val="autoZero"/>
        <c:auto val="1"/>
        <c:lblAlgn val="ctr"/>
        <c:lblOffset val="100"/>
      </c:catAx>
      <c:valAx>
        <c:axId val="100999936"/>
        <c:scaling>
          <c:orientation val="minMax"/>
        </c:scaling>
        <c:delete val="1"/>
        <c:axPos val="l"/>
        <c:numFmt formatCode="#,##0" sourceLinked="1"/>
        <c:tickLblPos val="nextTo"/>
        <c:crossAx val="100994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txPr>
        <a:bodyPr/>
        <a:lstStyle/>
        <a:p>
          <a:pPr>
            <a:defRPr>
              <a:solidFill>
                <a:srgbClr val="00000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6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Неналоговые</a:t>
            </a:r>
            <a:r>
              <a:rPr lang="ru-RU" sz="1600" b="1" i="0" baseline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доходы</a:t>
            </a:r>
            <a:endParaRPr lang="ru-RU" sz="16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2399345585604662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727E-2"/>
          <c:y val="6.867813590584354E-2"/>
          <c:w val="0.90349065584054677"/>
          <c:h val="0.8186802141440837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Lbl>
              <c:idx val="0"/>
              <c:layout>
                <c:manualLayout>
                  <c:x val="6.3725747731655283E-4"/>
                  <c:y val="3.7905550812632601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19 967</a:t>
                    </a:r>
                  </a:p>
                </c:rich>
              </c:tx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21189416089282334"/>
                      <c:h val="8.603933667566525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0E0E-40D5-9096-12A247245D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19967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Lbl>
              <c:idx val="0"/>
              <c:layout>
                <c:manualLayout>
                  <c:x val="-4.6649432089078974E-3"/>
                  <c:y val="-9.2194923551103362E-3"/>
                </c:manualLayout>
              </c:layout>
              <c:tx>
                <c:rich>
                  <a:bodyPr/>
                  <a:lstStyle/>
                  <a:p>
                    <a:r>
                      <a:rPr lang="ru-RU" sz="120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t>34 132</a:t>
                    </a:r>
                    <a:endParaRPr lang="en-US" sz="1200" dirty="0">
                      <a:solidFill>
                        <a:srgbClr val="0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c:rich>
              </c:tx>
              <c:dLblPos val="outEnd"/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343947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ea typeface="+mn-ea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34132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14165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1130240"/>
        <c:axId val="101131776"/>
      </c:barChart>
      <c:catAx>
        <c:axId val="101130240"/>
        <c:scaling>
          <c:orientation val="minMax"/>
        </c:scaling>
        <c:delete val="1"/>
        <c:axPos val="b"/>
        <c:numFmt formatCode="General" sourceLinked="1"/>
        <c:tickLblPos val="nextTo"/>
        <c:crossAx val="101131776"/>
        <c:crosses val="autoZero"/>
        <c:auto val="1"/>
        <c:lblAlgn val="ctr"/>
        <c:lblOffset val="100"/>
      </c:catAx>
      <c:valAx>
        <c:axId val="101131776"/>
        <c:scaling>
          <c:orientation val="minMax"/>
        </c:scaling>
        <c:delete val="1"/>
        <c:axPos val="l"/>
        <c:numFmt formatCode="#,##0" sourceLinked="1"/>
        <c:tickLblPos val="nextTo"/>
        <c:crossAx val="101130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224095790751951"/>
          <c:y val="0.91751908658538595"/>
          <c:w val="0.65015717552748764"/>
          <c:h val="5.3890431668748906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4977632749002727E-2"/>
          <c:y val="6.867813590584354E-2"/>
          <c:w val="0.90349065584054677"/>
          <c:h val="0.8186802141440837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829516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922559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93043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1507840"/>
        <c:axId val="101509760"/>
      </c:barChart>
      <c:catAx>
        <c:axId val="101507840"/>
        <c:scaling>
          <c:orientation val="minMax"/>
        </c:scaling>
        <c:delete val="1"/>
        <c:axPos val="b"/>
        <c:numFmt formatCode="General" sourceLinked="1"/>
        <c:tickLblPos val="nextTo"/>
        <c:crossAx val="101509760"/>
        <c:crosses val="autoZero"/>
        <c:auto val="1"/>
        <c:lblAlgn val="ctr"/>
        <c:lblOffset val="100"/>
      </c:catAx>
      <c:valAx>
        <c:axId val="101509760"/>
        <c:scaling>
          <c:orientation val="minMax"/>
        </c:scaling>
        <c:delete val="1"/>
        <c:axPos val="l"/>
        <c:numFmt formatCode="#,##0" sourceLinked="1"/>
        <c:tickLblPos val="nextTo"/>
        <c:crossAx val="101507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rgbClr val="343947"/>
              </a:solidFill>
              <a:latin typeface="Times New Roman" pitchFamily="18" charset="0"/>
              <a:ea typeface="+mn-ea"/>
              <a:cs typeface="Times New Roman" pitchFamily="18" charset="0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 на доходы физ.лиц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24378309117549218"/>
          <c:y val="6.9747970924432566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408E-2"/>
          <c:y val="0.14191350537649783"/>
          <c:w val="0.90349065584054677"/>
          <c:h val="0.853554249504967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2">
                  <a:lumMod val="10000"/>
                </a:scheme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125666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81047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НДФЛ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-44619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1617024"/>
        <c:axId val="101622912"/>
      </c:barChart>
      <c:catAx>
        <c:axId val="101617024"/>
        <c:scaling>
          <c:orientation val="minMax"/>
        </c:scaling>
        <c:delete val="1"/>
        <c:axPos val="b"/>
        <c:numFmt formatCode="General" sourceLinked="1"/>
        <c:tickLblPos val="nextTo"/>
        <c:crossAx val="101622912"/>
        <c:crosses val="autoZero"/>
        <c:auto val="1"/>
        <c:lblAlgn val="ctr"/>
        <c:lblOffset val="100"/>
      </c:catAx>
      <c:valAx>
        <c:axId val="101622912"/>
        <c:scaling>
          <c:orientation val="minMax"/>
        </c:scaling>
        <c:delete val="1"/>
        <c:axPos val="l"/>
        <c:numFmt formatCode="#,##0" sourceLinked="1"/>
        <c:tickLblPos val="nextTo"/>
        <c:crossAx val="101617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u="none" strike="noStrike" baseline="0" dirty="0" smtClean="0">
                <a:latin typeface="Times New Roman" pitchFamily="18" charset="0"/>
                <a:cs typeface="Times New Roman" pitchFamily="18" charset="0"/>
              </a:rPr>
              <a:t>Доходы от уплаты акцизов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7644297469844591"/>
          <c:y val="0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6.5190780574690674E-2"/>
          <c:w val="0.90349065584054677"/>
          <c:h val="0.8186802141440834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6810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7704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доходы от уплаты акцизов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894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2770944"/>
        <c:axId val="102776832"/>
      </c:barChart>
      <c:catAx>
        <c:axId val="102770944"/>
        <c:scaling>
          <c:orientation val="minMax"/>
        </c:scaling>
        <c:delete val="1"/>
        <c:axPos val="b"/>
        <c:numFmt formatCode="General" sourceLinked="1"/>
        <c:tickLblPos val="nextTo"/>
        <c:crossAx val="102776832"/>
        <c:crosses val="autoZero"/>
        <c:auto val="1"/>
        <c:lblAlgn val="ctr"/>
        <c:lblOffset val="100"/>
      </c:catAx>
      <c:valAx>
        <c:axId val="102776832"/>
        <c:scaling>
          <c:orientation val="minMax"/>
        </c:scaling>
        <c:delete val="1"/>
        <c:axPos val="l"/>
        <c:numFmt formatCode="#,##0" sourceLinked="1"/>
        <c:tickLblPos val="nextTo"/>
        <c:crossAx val="1027709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Упрощенная система </a:t>
            </a:r>
            <a:r>
              <a:rPr lang="ru-RU" sz="1200" b="1" i="0" dirty="0" err="1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налогооблажения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0378929835519465"/>
          <c:y val="3.4873985462216288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9.4977632749002408E-2"/>
          <c:y val="9.3089925729394979E-2"/>
          <c:w val="0.90349065584054677"/>
          <c:h val="0.81868026404275152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5165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4781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УСН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-384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2879232"/>
        <c:axId val="102880768"/>
      </c:barChart>
      <c:catAx>
        <c:axId val="102879232"/>
        <c:scaling>
          <c:orientation val="minMax"/>
        </c:scaling>
        <c:delete val="1"/>
        <c:axPos val="b"/>
        <c:numFmt formatCode="General" sourceLinked="1"/>
        <c:tickLblPos val="nextTo"/>
        <c:crossAx val="102880768"/>
        <c:crosses val="autoZero"/>
        <c:auto val="1"/>
        <c:lblAlgn val="ctr"/>
        <c:lblOffset val="100"/>
      </c:catAx>
      <c:valAx>
        <c:axId val="102880768"/>
        <c:scaling>
          <c:orientation val="minMax"/>
        </c:scaling>
        <c:delete val="1"/>
        <c:axPos val="l"/>
        <c:numFmt formatCode="#,##0" sourceLinked="1"/>
        <c:tickLblPos val="nextTo"/>
        <c:crossAx val="1028792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rgbClr val="343947"/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Единый с/</a:t>
            </a:r>
            <a:r>
              <a:rPr lang="ru-RU" sz="1200" b="1" i="0" dirty="0" err="1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200" b="1" i="0" dirty="0" smtClean="0">
                <a:solidFill>
                  <a:srgbClr val="343947"/>
                </a:solidFill>
                <a:latin typeface="Times New Roman" pitchFamily="18" charset="0"/>
                <a:cs typeface="Times New Roman" pitchFamily="18" charset="0"/>
              </a:rPr>
              <a:t> налог</a:t>
            </a:r>
            <a:endParaRPr lang="ru-RU" sz="1200" b="1" i="0" dirty="0">
              <a:solidFill>
                <a:srgbClr val="343947"/>
              </a:solidFill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15330615016704924"/>
          <c:y val="2.4240458834458935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5.7909881800898434E-2"/>
          <c:y val="6.5190780574690674E-2"/>
          <c:w val="0.90349065584054677"/>
          <c:h val="0.84852441774907938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Сельскохозяйственный налог</c:v>
                </c:pt>
              </c:strCache>
            </c:strRef>
          </c:cat>
          <c:val>
            <c:numRef>
              <c:f>Лист1!$B$2</c:f>
              <c:numCache>
                <c:formatCode>#,##0</c:formatCode>
                <c:ptCount val="1"/>
                <c:pt idx="0">
                  <c:v>2829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58-4971-87B5-58491980AB1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Сельскохозяйственный налог</c:v>
                </c:pt>
              </c:strCache>
            </c:strRef>
          </c:cat>
          <c:val>
            <c:numRef>
              <c:f>Лист1!$C$2</c:f>
              <c:numCache>
                <c:formatCode>#,##0</c:formatCode>
                <c:ptCount val="1"/>
                <c:pt idx="0">
                  <c:v>3075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58-4971-87B5-58491980AB1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темп роста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rgbClr val="D5D5D5">
                  <a:lumMod val="10000"/>
                </a:srgbClr>
              </a:solidFill>
            </a:ln>
            <a:effectLst/>
          </c:spPr>
          <c:dLbls>
            <c:delete val="1"/>
          </c:dLbls>
          <c:cat>
            <c:strRef>
              <c:f>Лист1!$A$2</c:f>
              <c:strCache>
                <c:ptCount val="1"/>
                <c:pt idx="0">
                  <c:v>Сельскохозяйственный налог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246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58-4971-87B5-58491980AB1C}"/>
            </c:ext>
          </c:extLst>
        </c:ser>
        <c:dLbls>
          <c:showVal val="1"/>
        </c:dLbls>
        <c:gapWidth val="219"/>
        <c:overlap val="-27"/>
        <c:axId val="109854720"/>
        <c:axId val="109856256"/>
      </c:barChart>
      <c:catAx>
        <c:axId val="109854720"/>
        <c:scaling>
          <c:orientation val="minMax"/>
        </c:scaling>
        <c:delete val="1"/>
        <c:axPos val="b"/>
        <c:numFmt formatCode="General" sourceLinked="1"/>
        <c:tickLblPos val="nextTo"/>
        <c:crossAx val="109856256"/>
        <c:crosses val="autoZero"/>
        <c:auto val="1"/>
        <c:lblAlgn val="ctr"/>
        <c:lblOffset val="100"/>
      </c:catAx>
      <c:valAx>
        <c:axId val="109856256"/>
        <c:scaling>
          <c:orientation val="minMax"/>
        </c:scaling>
        <c:delete val="1"/>
        <c:axPos val="l"/>
        <c:numFmt formatCode="#,##0" sourceLinked="1"/>
        <c:tickLblPos val="nextTo"/>
        <c:crossAx val="109854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rgbClr val="343947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0.47497</cdr:x>
      <cdr:y>0.23427</cdr:y>
    </cdr:from>
    <cdr:to>
      <cdr:x>0.69092</cdr:x>
      <cdr:y>0.30931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84496" y="936556"/>
          <a:ext cx="538534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Overflow="overflow" horzOverflow="overflow" vert="horz" wrap="none" lIns="57113" tIns="57113" rIns="57113" bIns="57113" numCol="1" spcCol="38100" rtlCol="0" anchor="ctr">
          <a:spAutoFit/>
        </a:bodyPr>
        <a:lstStyle xmlns:a="http://schemas.openxmlformats.org/drawingml/2006/main"/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98 855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0.23338</cdr:x>
      <cdr:y>0.12638</cdr:y>
    </cdr:from>
    <cdr:to>
      <cdr:x>0.48018</cdr:x>
      <cdr:y>0.20142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582005" y="505234"/>
          <a:ext cx="615478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141 921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0.44461</cdr:x>
      <cdr:y>0.0603</cdr:y>
    </cdr:from>
    <cdr:to>
      <cdr:x>0.66145</cdr:x>
      <cdr:y>0.13534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62003" y="241069"/>
          <a:ext cx="615478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922 559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0.22608</cdr:x>
      <cdr:y>0.08937</cdr:y>
    </cdr:from>
    <cdr:to>
      <cdr:x>0.44292</cdr:x>
      <cdr:y>0.16441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641717" y="357286"/>
          <a:ext cx="615478" cy="3000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12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829 516</a:t>
          </a:r>
          <a:endParaRPr kumimoji="0" lang="ru-RU" sz="12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0.22212</cdr:x>
      <cdr:y>0.18933</cdr:y>
    </cdr:from>
    <cdr:to>
      <cdr:x>0.40456</cdr:x>
      <cdr:y>0.25903</cdr:y>
    </cdr:to>
    <cdr:sp macro="" textlink="">
      <cdr:nvSpPr>
        <cdr:cNvPr id="2" name="TextBox 27"/>
        <cdr:cNvSpPr txBox="1"/>
      </cdr:nvSpPr>
      <cdr:spPr>
        <a:xfrm xmlns:a="http://schemas.openxmlformats.org/drawingml/2006/main">
          <a:off x="456614" y="689474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6 810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0.43091</cdr:x>
      <cdr:y>0.13022</cdr:y>
    </cdr:from>
    <cdr:to>
      <cdr:x>0.61334</cdr:x>
      <cdr:y>0.19993</cdr:y>
    </cdr:to>
    <cdr:sp macro="" textlink="">
      <cdr:nvSpPr>
        <cdr:cNvPr id="3" name="TextBox 27"/>
        <cdr:cNvSpPr txBox="1"/>
      </cdr:nvSpPr>
      <cdr:spPr>
        <a:xfrm xmlns:a="http://schemas.openxmlformats.org/drawingml/2006/main">
          <a:off x="885813" y="474237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7 704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0.6481</cdr:x>
      <cdr:y>0.53957</cdr:y>
    </cdr:from>
    <cdr:to>
      <cdr:x>0.78843</cdr:x>
      <cdr:y>0.60927</cdr:y>
    </cdr:to>
    <cdr:sp macro="" textlink="">
      <cdr:nvSpPr>
        <cdr:cNvPr id="4" name="TextBox 27"/>
        <cdr:cNvSpPr txBox="1"/>
      </cdr:nvSpPr>
      <cdr:spPr>
        <a:xfrm xmlns:a="http://schemas.openxmlformats.org/drawingml/2006/main">
          <a:off x="1332288" y="1964931"/>
          <a:ext cx="288466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894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0.4537</cdr:x>
      <cdr:y>0.16508</cdr:y>
    </cdr:from>
    <cdr:to>
      <cdr:x>0.63613</cdr:x>
      <cdr:y>0.23478</cdr:y>
    </cdr:to>
    <cdr:sp macro="" textlink="">
      <cdr:nvSpPr>
        <cdr:cNvPr id="2" name="TextBox 30"/>
        <cdr:cNvSpPr txBox="1"/>
      </cdr:nvSpPr>
      <cdr:spPr>
        <a:xfrm xmlns:a="http://schemas.openxmlformats.org/drawingml/2006/main">
          <a:off x="932658" y="601159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4 781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0.63613</cdr:x>
      <cdr:y>0.51931</cdr:y>
    </cdr:from>
    <cdr:to>
      <cdr:x>0.79517</cdr:x>
      <cdr:y>0.58902</cdr:y>
    </cdr:to>
    <cdr:sp macro="" textlink="">
      <cdr:nvSpPr>
        <cdr:cNvPr id="3" name="TextBox 30"/>
        <cdr:cNvSpPr txBox="1"/>
      </cdr:nvSpPr>
      <cdr:spPr>
        <a:xfrm xmlns:a="http://schemas.openxmlformats.org/drawingml/2006/main">
          <a:off x="1307686" y="1891173"/>
          <a:ext cx="32693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-384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0.63874</cdr:x>
      <cdr:y>0.74388</cdr:y>
    </cdr:from>
    <cdr:to>
      <cdr:x>0.75608</cdr:x>
      <cdr:y>0.82942</cdr:y>
    </cdr:to>
    <cdr:sp macro="" textlink="">
      <cdr:nvSpPr>
        <cdr:cNvPr id="2" name="Стрелка вниз 1"/>
        <cdr:cNvSpPr/>
      </cdr:nvSpPr>
      <cdr:spPr>
        <a:xfrm xmlns:a="http://schemas.openxmlformats.org/drawingml/2006/main" rot="10800000">
          <a:off x="1313050" y="2848967"/>
          <a:ext cx="241214" cy="327608"/>
        </a:xfrm>
        <a:prstGeom xmlns:a="http://schemas.openxmlformats.org/drawingml/2006/main" prst="downArrow">
          <a:avLst/>
        </a:prstGeom>
        <a:solidFill xmlns:a="http://schemas.openxmlformats.org/drawingml/2006/main">
          <a:srgbClr val="00B050"/>
        </a:solidFill>
        <a:ln xmlns:a="http://schemas.openxmlformats.org/drawingml/2006/main" w="3175" cap="flat">
          <a:solidFill>
            <a:srgbClr val="000000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ctr" defTabSz="877821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000" b="0" i="0" u="none" strike="noStrike" cap="none" spc="0" normalizeH="0" baseline="0" dirty="0">
            <a:ln>
              <a:noFill/>
            </a:ln>
            <a:solidFill>
              <a:srgbClr val="00A2FF">
                <a:hueOff val="-5577341"/>
                <a:lumOff val="49962"/>
              </a:srgb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endParaRPr>
        </a:p>
      </cdr:txBody>
    </cdr:sp>
  </cdr:relSizeAnchor>
  <cdr:relSizeAnchor xmlns:cdr="http://schemas.openxmlformats.org/drawingml/2006/chartDrawing">
    <cdr:from>
      <cdr:x>0.20345</cdr:x>
      <cdr:y>0.14339</cdr:y>
    </cdr:from>
    <cdr:to>
      <cdr:x>0.38588</cdr:x>
      <cdr:y>0.20967</cdr:y>
    </cdr:to>
    <cdr:sp macro="" textlink="">
      <cdr:nvSpPr>
        <cdr:cNvPr id="3" name="TextBox 32"/>
        <cdr:cNvSpPr txBox="1"/>
      </cdr:nvSpPr>
      <cdr:spPr>
        <a:xfrm xmlns:a="http://schemas.openxmlformats.org/drawingml/2006/main">
          <a:off x="418225" y="549160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2 829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0.42297</cdr:x>
      <cdr:y>0.11025</cdr:y>
    </cdr:from>
    <cdr:to>
      <cdr:x>0.6054</cdr:x>
      <cdr:y>0.17653</cdr:y>
    </cdr:to>
    <cdr:sp macro="" textlink="">
      <cdr:nvSpPr>
        <cdr:cNvPr id="4" name="TextBox 32"/>
        <cdr:cNvSpPr txBox="1"/>
      </cdr:nvSpPr>
      <cdr:spPr>
        <a:xfrm xmlns:a="http://schemas.openxmlformats.org/drawingml/2006/main">
          <a:off x="869487" y="422240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3 075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0.61576</cdr:x>
      <cdr:y>0.66758</cdr:y>
    </cdr:from>
    <cdr:to>
      <cdr:x>0.83016</cdr:x>
      <cdr:y>0.73385</cdr:y>
    </cdr:to>
    <cdr:sp macro="" textlink="">
      <cdr:nvSpPr>
        <cdr:cNvPr id="5" name="TextBox 32"/>
        <cdr:cNvSpPr txBox="1"/>
      </cdr:nvSpPr>
      <cdr:spPr>
        <a:xfrm xmlns:a="http://schemas.openxmlformats.org/drawingml/2006/main">
          <a:off x="1265798" y="2556734"/>
          <a:ext cx="440752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900" b="1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+8,7%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0.59615</cdr:x>
      <cdr:y>0.15419</cdr:y>
    </cdr:from>
    <cdr:to>
      <cdr:x>0.88074</cdr:x>
      <cdr:y>0.2239</cdr:y>
    </cdr:to>
    <cdr:sp macro="" textlink="">
      <cdr:nvSpPr>
        <cdr:cNvPr id="2" name="TextBox 23"/>
        <cdr:cNvSpPr txBox="1"/>
      </cdr:nvSpPr>
      <cdr:spPr>
        <a:xfrm xmlns:a="http://schemas.openxmlformats.org/drawingml/2006/main">
          <a:off x="1225495" y="587469"/>
          <a:ext cx="585022" cy="2655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+ 482,2%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0.37891</cdr:x>
      <cdr:y>0.1151</cdr:y>
    </cdr:from>
    <cdr:to>
      <cdr:x>0.58942</cdr:x>
      <cdr:y>0.1848</cdr:y>
    </cdr:to>
    <cdr:sp macro="" textlink="">
      <cdr:nvSpPr>
        <cdr:cNvPr id="3" name="TextBox 23"/>
        <cdr:cNvSpPr txBox="1"/>
      </cdr:nvSpPr>
      <cdr:spPr>
        <a:xfrm xmlns:a="http://schemas.openxmlformats.org/drawingml/2006/main">
          <a:off x="778926" y="419153"/>
          <a:ext cx="432736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11 970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0.22071</cdr:x>
      <cdr:y>0.68033</cdr:y>
    </cdr:from>
    <cdr:to>
      <cdr:x>0.40314</cdr:x>
      <cdr:y>0.75003</cdr:y>
    </cdr:to>
    <cdr:sp macro="" textlink="">
      <cdr:nvSpPr>
        <cdr:cNvPr id="4" name="TextBox 23"/>
        <cdr:cNvSpPr txBox="1"/>
      </cdr:nvSpPr>
      <cdr:spPr>
        <a:xfrm xmlns:a="http://schemas.openxmlformats.org/drawingml/2006/main">
          <a:off x="453710" y="2477540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2 056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0.63663</cdr:x>
      <cdr:y>0.1178</cdr:y>
    </cdr:from>
    <cdr:to>
      <cdr:x>0.81906</cdr:x>
      <cdr:y>0.1875</cdr:y>
    </cdr:to>
    <cdr:sp macro="" textlink="">
      <cdr:nvSpPr>
        <cdr:cNvPr id="5" name="TextBox 23"/>
        <cdr:cNvSpPr txBox="1"/>
      </cdr:nvSpPr>
      <cdr:spPr>
        <a:xfrm xmlns:a="http://schemas.openxmlformats.org/drawingml/2006/main">
          <a:off x="1308704" y="448815"/>
          <a:ext cx="375028" cy="2655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9 914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0.64111</cdr:x>
      <cdr:y>0.17447</cdr:y>
    </cdr:from>
    <cdr:to>
      <cdr:x>0.82355</cdr:x>
      <cdr:y>0.24417</cdr:y>
    </cdr:to>
    <cdr:sp macro="" textlink="">
      <cdr:nvSpPr>
        <cdr:cNvPr id="2" name="TextBox 23"/>
        <cdr:cNvSpPr txBox="1"/>
      </cdr:nvSpPr>
      <cdr:spPr>
        <a:xfrm xmlns:a="http://schemas.openxmlformats.org/drawingml/2006/main">
          <a:off x="1317921" y="635357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3 742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0.59085</cdr:x>
      <cdr:y>0.21966</cdr:y>
    </cdr:from>
    <cdr:to>
      <cdr:x>0.8614</cdr:x>
      <cdr:y>0.28936</cdr:y>
    </cdr:to>
    <cdr:sp macro="" textlink="">
      <cdr:nvSpPr>
        <cdr:cNvPr id="3" name="TextBox 23"/>
        <cdr:cNvSpPr txBox="1"/>
      </cdr:nvSpPr>
      <cdr:spPr>
        <a:xfrm xmlns:a="http://schemas.openxmlformats.org/drawingml/2006/main">
          <a:off x="1214597" y="799915"/>
          <a:ext cx="55616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+269,2%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0.21109</cdr:x>
      <cdr:y>0.67477</cdr:y>
    </cdr:from>
    <cdr:to>
      <cdr:x>0.39352</cdr:x>
      <cdr:y>0.74448</cdr:y>
    </cdr:to>
    <cdr:sp macro="" textlink="">
      <cdr:nvSpPr>
        <cdr:cNvPr id="4" name="TextBox 23"/>
        <cdr:cNvSpPr txBox="1"/>
      </cdr:nvSpPr>
      <cdr:spPr>
        <a:xfrm xmlns:a="http://schemas.openxmlformats.org/drawingml/2006/main">
          <a:off x="433930" y="2457311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1 390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  <cdr:relSizeAnchor xmlns:cdr="http://schemas.openxmlformats.org/drawingml/2006/chartDrawing">
    <cdr:from>
      <cdr:x>0.40755</cdr:x>
      <cdr:y>0.13962</cdr:y>
    </cdr:from>
    <cdr:to>
      <cdr:x>0.58998</cdr:x>
      <cdr:y>0.20932</cdr:y>
    </cdr:to>
    <cdr:sp macro="" textlink="">
      <cdr:nvSpPr>
        <cdr:cNvPr id="5" name="TextBox 23"/>
        <cdr:cNvSpPr txBox="1"/>
      </cdr:nvSpPr>
      <cdr:spPr>
        <a:xfrm xmlns:a="http://schemas.openxmlformats.org/drawingml/2006/main">
          <a:off x="837787" y="508436"/>
          <a:ext cx="375028" cy="253841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175" cap="flat">
          <a:noFill/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non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marL="0" marR="0" indent="0" algn="l" defTabSz="260541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kumimoji="0" lang="ru-RU" sz="900" b="1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rPr>
            <a:t>5 132</a:t>
          </a:r>
          <a:endParaRPr kumimoji="0" lang="ru-RU" sz="900" b="1" i="0" u="none" strike="noStrike" cap="none" spc="0" normalizeH="0" baseline="0" dirty="0">
            <a:ln>
              <a:noFill/>
            </a:ln>
            <a:solidFill>
              <a:srgbClr val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uFillTx/>
            <a:latin typeface="Times New Roman" pitchFamily="18" charset="0"/>
            <a:cs typeface="Times New Roman" pitchFamily="18" charset="0"/>
            <a:sym typeface="Proxima Nova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0.76749</cdr:x>
      <cdr:y>0.29735</cdr:y>
    </cdr:from>
    <cdr:to>
      <cdr:x>0.95048</cdr:x>
      <cdr:y>0.5566</cdr:y>
    </cdr:to>
    <cdr:sp macro="" textlink="">
      <cdr:nvSpPr>
        <cdr:cNvPr id="2" name="Скругленный прямоугольник 1"/>
        <cdr:cNvSpPr/>
      </cdr:nvSpPr>
      <cdr:spPr bwMode="white">
        <a:xfrm xmlns:a="http://schemas.openxmlformats.org/drawingml/2006/main">
          <a:off x="6791325" y="12008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chemeClr val="accent1">
                <a:lumMod val="20000"/>
                <a:lumOff val="8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defPPr marL="0" marR="0" indent="0" algn="l" defTabSz="199522" rtl="0" fontAlgn="auto" latinLnBrk="1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393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defRPr>
          </a:defPPr>
          <a:lvl1pPr marL="0" marR="0" indent="0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1pPr>
          <a:lvl2pPr marL="0" marR="0" indent="99761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2pPr>
          <a:lvl3pPr marL="0" marR="0" indent="199522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3pPr>
          <a:lvl4pPr marL="0" marR="0" indent="299283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4pPr>
          <a:lvl5pPr marL="0" marR="0" indent="399044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5pPr>
          <a:lvl6pPr marL="0" marR="0" indent="498805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6pPr>
          <a:lvl7pPr marL="0" marR="0" indent="598566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7pPr>
          <a:lvl8pPr marL="0" marR="0" indent="698327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8pPr>
          <a:lvl9pPr marL="0" marR="0" indent="798088" algn="l" defTabSz="568500" rtl="0" fontAlgn="auto" latinLnBrk="0" hangingPunct="0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kumimoji="0" sz="1091" b="0" i="0" u="none" strike="noStrike" cap="none" spc="0" normalizeH="0" baseline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FillTx/>
              <a:latin typeface="Proxima Nova"/>
              <a:ea typeface="Proxima Nova"/>
              <a:cs typeface="Proxima Nova"/>
              <a:sym typeface="Proxima Nova"/>
            </a:defRPr>
          </a:lvl9pPr>
        </a:lstStyle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Субвенции 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618 605</a:t>
          </a:r>
        </a:p>
        <a:p xmlns:a="http://schemas.openxmlformats.org/drawingml/2006/main">
          <a:pPr algn="ctr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Proxima Nova"/>
              <a:cs typeface="Times New Roman" pitchFamily="18" charset="0"/>
            </a:defRPr>
          </a:pPr>
          <a:r>
            <a:rPr lang="ru-RU" sz="1800" dirty="0" smtClean="0"/>
            <a:t>67 %</a:t>
          </a:r>
        </a:p>
      </cdr:txBody>
    </cdr:sp>
  </cdr:relSizeAnchor>
  <cdr:relSizeAnchor xmlns:cdr="http://schemas.openxmlformats.org/drawingml/2006/chartDrawing">
    <cdr:from>
      <cdr:x>0.06459</cdr:x>
      <cdr:y>0.03783</cdr:y>
    </cdr:from>
    <cdr:to>
      <cdr:x>0.24758</cdr:x>
      <cdr:y>0.29708</cdr:y>
    </cdr:to>
    <cdr:sp macro="" textlink="">
      <cdr:nvSpPr>
        <cdr:cNvPr id="3" name="Скругленный прямоугольник 2"/>
        <cdr:cNvSpPr/>
      </cdr:nvSpPr>
      <cdr:spPr bwMode="white">
        <a:xfrm xmlns:a="http://schemas.openxmlformats.org/drawingml/2006/main">
          <a:off x="571500" y="152769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Субсидии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53 441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6 %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0.01507</cdr:x>
      <cdr:y>0.40113</cdr:y>
    </cdr:from>
    <cdr:to>
      <cdr:x>0.19806</cdr:x>
      <cdr:y>0.66038</cdr:y>
    </cdr:to>
    <cdr:sp macro="" textlink="">
      <cdr:nvSpPr>
        <cdr:cNvPr id="5" name="Скругленный прямоугольник 4"/>
        <cdr:cNvSpPr/>
      </cdr:nvSpPr>
      <cdr:spPr bwMode="white">
        <a:xfrm xmlns:a="http://schemas.openxmlformats.org/drawingml/2006/main">
          <a:off x="133350" y="1619988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Дотации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173 078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19 %</a:t>
          </a:r>
          <a:endParaRPr lang="ru-RU" sz="1800" dirty="0" smtClean="0"/>
        </a:p>
      </cdr:txBody>
    </cdr:sp>
  </cdr:relSizeAnchor>
  <cdr:relSizeAnchor xmlns:cdr="http://schemas.openxmlformats.org/drawingml/2006/chartDrawing">
    <cdr:from>
      <cdr:x>0.06459</cdr:x>
      <cdr:y>0.70519</cdr:y>
    </cdr:from>
    <cdr:to>
      <cdr:x>0.24758</cdr:x>
      <cdr:y>0.96444</cdr:y>
    </cdr:to>
    <cdr:sp macro="" textlink="">
      <cdr:nvSpPr>
        <cdr:cNvPr id="6" name="Скругленный прямоугольник 5"/>
        <cdr:cNvSpPr/>
      </cdr:nvSpPr>
      <cdr:spPr bwMode="white">
        <a:xfrm xmlns:a="http://schemas.openxmlformats.org/drawingml/2006/main">
          <a:off x="571500" y="2847975"/>
          <a:ext cx="1619250" cy="1047012"/>
        </a:xfrm>
        <a:prstGeom xmlns:a="http://schemas.openxmlformats.org/drawingml/2006/main" prst="roundRect">
          <a:avLst/>
        </a:prstGeom>
        <a:gradFill xmlns:a="http://schemas.openxmlformats.org/drawingml/2006/main">
          <a:gsLst>
            <a:gs pos="0">
              <a:srgbClr val="00A2FF">
                <a:lumMod val="20000"/>
                <a:lumOff val="80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0"/>
        </a:gradFill>
        <a:ln xmlns:a="http://schemas.openxmlformats.org/drawingml/2006/main" w="3175" cap="flat">
          <a:solidFill>
            <a:srgbClr val="00A2FF"/>
          </a:solidFill>
          <a:miter lim="400000"/>
        </a:ln>
        <a:effectLst xmlns:a="http://schemas.openxmlformats.org/drawingml/2006/main"/>
        <a:sp3d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none"/>
      </cdr:style>
      <cdr:txBody>
        <a:bodyPr xmlns:a="http://schemas.openxmlformats.org/drawingml/2006/main" rot="0" spcFirstLastPara="1" vert="horz" wrap="square" lIns="57113" tIns="57113" rIns="57113" bIns="57113" numCol="1" spcCol="38100" rtlCol="0" anchor="ctr">
          <a:spAutoFit/>
        </a:bodyPr>
        <a:lstStyle xmlns:a="http://schemas.openxmlformats.org/drawingml/2006/main">
          <a:lvl1pPr marL="0" indent="0">
            <a:defRPr sz="1100">
              <a:latin typeface="Proxima Nova"/>
              <a:ea typeface="Proxima Nova"/>
              <a:cs typeface="Proxima Nova"/>
            </a:defRPr>
          </a:lvl1pPr>
          <a:lvl2pPr marL="457200" indent="0">
            <a:defRPr sz="1100">
              <a:latin typeface="Proxima Nova"/>
              <a:ea typeface="Proxima Nova"/>
              <a:cs typeface="Proxima Nova"/>
            </a:defRPr>
          </a:lvl2pPr>
          <a:lvl3pPr marL="914400" indent="0">
            <a:defRPr sz="1100">
              <a:latin typeface="Proxima Nova"/>
              <a:ea typeface="Proxima Nova"/>
              <a:cs typeface="Proxima Nova"/>
            </a:defRPr>
          </a:lvl3pPr>
          <a:lvl4pPr marL="1371600" indent="0">
            <a:defRPr sz="1100">
              <a:latin typeface="Proxima Nova"/>
              <a:ea typeface="Proxima Nova"/>
              <a:cs typeface="Proxima Nova"/>
            </a:defRPr>
          </a:lvl4pPr>
          <a:lvl5pPr marL="1828800" indent="0">
            <a:defRPr sz="1100">
              <a:latin typeface="Proxima Nova"/>
              <a:ea typeface="Proxima Nova"/>
              <a:cs typeface="Proxima Nova"/>
            </a:defRPr>
          </a:lvl5pPr>
          <a:lvl6pPr marL="2286000" indent="0">
            <a:defRPr sz="1100">
              <a:latin typeface="Proxima Nova"/>
              <a:ea typeface="Proxima Nova"/>
              <a:cs typeface="Proxima Nova"/>
            </a:defRPr>
          </a:lvl6pPr>
          <a:lvl7pPr marL="2743200" indent="0">
            <a:defRPr sz="1100">
              <a:latin typeface="Proxima Nova"/>
              <a:ea typeface="Proxima Nova"/>
              <a:cs typeface="Proxima Nova"/>
            </a:defRPr>
          </a:lvl7pPr>
          <a:lvl8pPr marL="3200400" indent="0">
            <a:defRPr sz="1100">
              <a:latin typeface="Proxima Nova"/>
              <a:ea typeface="Proxima Nova"/>
              <a:cs typeface="Proxima Nova"/>
            </a:defRPr>
          </a:lvl8pPr>
          <a:lvl9pPr marL="3657600" indent="0">
            <a:defRPr sz="1100">
              <a:latin typeface="Proxima Nova"/>
              <a:ea typeface="Proxima Nova"/>
              <a:cs typeface="Proxima Nova"/>
            </a:defRPr>
          </a:lvl9pPr>
        </a:lstStyle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Иные МБТ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77 323</a:t>
          </a:r>
        </a:p>
        <a:p xmlns:a="http://schemas.openxmlformats.org/drawingml/2006/main">
          <a:pPr algn="ctr" rtl="0">
            <a:defRPr sz="1800" b="1" i="0" u="none" strike="noStrike" kern="1200" baseline="0">
              <a:solidFill>
                <a:srgbClr val="D5D5D5">
                  <a:lumMod val="10000"/>
                </a:srgbClr>
              </a:solidFill>
              <a:effectLst/>
              <a:latin typeface="Times New Roman" pitchFamily="18" charset="0"/>
              <a:ea typeface="+mn-ea"/>
              <a:cs typeface="Times New Roman" pitchFamily="18" charset="0"/>
            </a:defRPr>
          </a:pPr>
          <a:r>
            <a:rPr lang="ru-RU" sz="1800" b="1" kern="1200" dirty="0" smtClean="0">
              <a:solidFill>
                <a:srgbClr val="D5D5D5">
                  <a:lumMod val="10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rPr>
            <a:t>8 %</a:t>
          </a:r>
          <a:endParaRPr lang="ru-RU" sz="1800" b="1" kern="1200" dirty="0">
            <a:solidFill>
              <a:srgbClr val="D5D5D5">
                <a:lumMod val="10000"/>
              </a:srgbClr>
            </a:solidFill>
            <a:latin typeface="Times New Roman" pitchFamily="18" charset="0"/>
            <a:ea typeface="+mn-ea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1pPr>
    <a:lvl2pPr indent="4988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2pPr>
    <a:lvl3pPr indent="99761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3pPr>
    <a:lvl4pPr indent="14964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4pPr>
    <a:lvl5pPr indent="199522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5pPr>
    <a:lvl6pPr indent="24940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6pPr>
    <a:lvl7pPr indent="299283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7pPr>
    <a:lvl8pPr indent="34916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8pPr>
    <a:lvl9pPr indent="399044" defTabSz="99761" latinLnBrk="0">
      <a:lnSpc>
        <a:spcPct val="117999"/>
      </a:lnSpc>
      <a:defRPr sz="48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100000">
              <a:srgbClr val="72FDEA"/>
            </a:gs>
          </a:gsLst>
          <a:lin ang="681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68" y="4774622"/>
            <a:ext cx="224346" cy="226141"/>
          </a:xfrm>
          <a:prstGeom prst="rect">
            <a:avLst/>
          </a:prstGeom>
          <a:ln w="3175">
            <a:miter lim="400000"/>
          </a:ln>
        </p:spPr>
        <p:txBody>
          <a:bodyPr wrap="none" lIns="57113" tIns="57113" rIns="57113" bIns="57113" anchor="b">
            <a:spAutoFit/>
          </a:bodyPr>
          <a:lstStyle>
            <a:lvl1pPr algn="ctr" defTabSz="158008">
              <a:defRPr sz="72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3" name="Slide Title"/>
          <p:cNvSpPr txBox="1">
            <a:spLocks noGrp="1"/>
          </p:cNvSpPr>
          <p:nvPr>
            <p:ph type="title"/>
          </p:nvPr>
        </p:nvSpPr>
        <p:spPr>
          <a:xfrm>
            <a:off x="3397459" y="920761"/>
            <a:ext cx="1033185" cy="173116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7113" tIns="57113" rIns="57113" bIns="57113" anchor="b">
            <a:normAutofit/>
          </a:bodyPr>
          <a:lstStyle/>
          <a:p>
            <a:r>
              <a:t>Slide Title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3397459" y="2621861"/>
            <a:ext cx="1033185" cy="1595867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7113" tIns="57113" rIns="57113" bIns="57113">
            <a:normAutofit/>
          </a:bodyPr>
          <a:lstStyle/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8229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16459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24688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329184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411480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493776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576072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658368" algn="l" defTabSz="468974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4" b="1" i="0" u="none" strike="noStrike" cap="none" spc="-32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l" defTabSz="46897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52" b="0" i="0" u="none" strike="noStrike" cap="none" spc="0" baseline="0">
          <a:solidFill>
            <a:schemeClr val="accent1">
              <a:hueOff val="-5577341"/>
              <a:lumOff val="49962"/>
            </a:schemeClr>
          </a:solidFill>
          <a:uFillTx/>
          <a:latin typeface="+mn-lt"/>
          <a:ea typeface="+mn-ea"/>
          <a:cs typeface="+mn-cs"/>
          <a:sym typeface="Proxima Nova"/>
        </a:defRPr>
      </a:lvl9pPr>
    </p:bodyStyle>
    <p:otherStyle>
      <a:lvl1pPr marL="0" marR="0" indent="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1pPr>
      <a:lvl2pPr marL="0" marR="0" indent="8229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2pPr>
      <a:lvl3pPr marL="0" marR="0" indent="16459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3pPr>
      <a:lvl4pPr marL="0" marR="0" indent="24688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4pPr>
      <a:lvl5pPr marL="0" marR="0" indent="329184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5pPr>
      <a:lvl6pPr marL="0" marR="0" indent="411480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6pPr>
      <a:lvl7pPr marL="0" marR="0" indent="493776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7pPr>
      <a:lvl8pPr marL="0" marR="0" indent="576072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8pPr>
      <a:lvl9pPr marL="0" marR="0" indent="658368" algn="ctr" defTabSz="158008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2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Proxima Nova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7" Type="http://schemas.openxmlformats.org/officeDocument/2006/relationships/chart" Target="../charts/chart1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4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0882" y="1371600"/>
            <a:ext cx="7730836" cy="2700665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914400" hangingPunct="1"/>
            <a:r>
              <a:rPr kumimoji="0" lang="ru-RU" sz="3200" b="1" i="0" u="none" strike="noStrike" cap="none" spc="0" normalizeH="0" baseline="0" dirty="0">
                <a:ln>
                  <a:noFill/>
                </a:ln>
                <a:solidFill>
                  <a:srgbClr val="72FDEA"/>
                </a:solidFill>
                <a:effectLst/>
                <a:uFillTx/>
                <a:latin typeface="+mn-lt"/>
                <a:ea typeface="+mn-ea"/>
                <a:cs typeface="+mn-cs"/>
                <a:sym typeface="Proxima Nova"/>
              </a:rPr>
              <a:t>Бюджет для граждан </a:t>
            </a:r>
          </a:p>
          <a:p>
            <a:pPr lvl="0" algn="ctr" defTabSz="914400" hangingPunct="1"/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к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проекту решения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Думы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муниципального района</a:t>
            </a:r>
            <a:endParaRPr lang="ru-RU" sz="2000" b="1" kern="1200" dirty="0">
              <a:solidFill>
                <a:srgbClr val="72FDEA"/>
              </a:solidFill>
              <a:latin typeface="+mj-lt"/>
              <a:cs typeface="Times New Roman" panose="02020603050405020304" pitchFamily="18" charset="0"/>
            </a:endParaRPr>
          </a:p>
          <a:p>
            <a:pPr lvl="0" algn="ctr" defTabSz="914400" hangingPunct="1"/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«Об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утверждении отчета об исполнении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бюджета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Зиминского районного муниципального образования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за </a:t>
            </a:r>
            <a:r>
              <a:rPr lang="ru-RU" sz="2000" b="1" kern="1200" dirty="0" smtClean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2024 </a:t>
            </a:r>
            <a:r>
              <a:rPr lang="ru-RU" sz="2000" b="1" kern="1200" dirty="0">
                <a:solidFill>
                  <a:srgbClr val="72FDEA"/>
                </a:solidFill>
                <a:latin typeface="+mj-lt"/>
                <a:cs typeface="Times New Roman" panose="02020603050405020304" pitchFamily="18" charset="0"/>
              </a:rPr>
              <a:t>год»</a:t>
            </a:r>
            <a:endParaRPr lang="ru-RU" sz="2000" b="1" kern="1200" dirty="0">
              <a:solidFill>
                <a:srgbClr val="72FDEA"/>
              </a:solidFill>
              <a:latin typeface="+mj-lt"/>
              <a:ea typeface="Inter Medium" panose="020B0502030000000004" pitchFamily="34" charset="0"/>
              <a:cs typeface="Times New Roman" panose="02020603050405020304" pitchFamily="18" charset="0"/>
            </a:endParaRPr>
          </a:p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5" name="Рисунок 4" descr="r82fUvxn1QfjFkiMs5x3ucVA70S0_lOEfxKE3Hpe5PKb2g-bScQhG5Wlq-HqzjWs8sJV0gIblcp0oEeBoZ67r9_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4779" y="324678"/>
            <a:ext cx="1046922" cy="10469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4802592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9900" y="236538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 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161925" y="1028700"/>
          <a:ext cx="8848725" cy="4038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6" name="Прямая соединительная линия 25"/>
          <p:cNvCxnSpPr/>
          <p:nvPr/>
        </p:nvCxnSpPr>
        <p:spPr>
          <a:xfrm>
            <a:off x="2352675" y="1704975"/>
            <a:ext cx="647700" cy="2857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1914525" y="3276600"/>
            <a:ext cx="733425" cy="285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2530" name="Picture 2" descr="https://i.ytimg.com/vi/1T8AkjzGuS8/hqdefault.jpg"/>
          <p:cNvPicPr>
            <a:picLocks noChangeAspect="1" noChangeArrowheads="1"/>
          </p:cNvPicPr>
          <p:nvPr/>
        </p:nvPicPr>
        <p:blipFill>
          <a:blip r:embed="rId3"/>
          <a:srcRect l="20388" t="2851" r="20171" b="6805"/>
          <a:stretch>
            <a:fillRect/>
          </a:stretch>
        </p:blipFill>
        <p:spPr bwMode="auto">
          <a:xfrm>
            <a:off x="3790950" y="2340806"/>
            <a:ext cx="1276350" cy="1354894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4029075" y="2912835"/>
            <a:ext cx="865547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  <a:scene3d>
              <a:camera prst="orthographicFront">
                <a:rot lat="0" lon="0" rev="0"/>
              </a:camera>
              <a:lightRig rig="threePt" dir="t">
                <a:rot lat="0" lon="0" rev="0"/>
              </a:lightRig>
            </a:scene3d>
            <a:sp3d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922 559</a:t>
            </a:r>
            <a:endParaRPr kumimoji="0" lang="ru-RU" sz="18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2352675" y="4286250"/>
            <a:ext cx="790575" cy="24765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Прямая соединительная линия 37"/>
          <p:cNvCxnSpPr/>
          <p:nvPr/>
        </p:nvCxnSpPr>
        <p:spPr>
          <a:xfrm rot="10800000" flipV="1">
            <a:off x="6143627" y="2743199"/>
            <a:ext cx="800098" cy="16963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Нецелевые межбюджетные трансферты бюджету Зиминского районного муниципального образования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53892" y="1143582"/>
            <a:ext cx="23512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205 832 тыс.руб.</a:t>
            </a:r>
          </a:p>
        </p:txBody>
      </p:sp>
      <p:sp>
        <p:nvSpPr>
          <p:cNvPr id="12" name="Овал 11"/>
          <p:cNvSpPr/>
          <p:nvPr/>
        </p:nvSpPr>
        <p:spPr>
          <a:xfrm>
            <a:off x="259307" y="2085677"/>
            <a:ext cx="2599899" cy="9412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Премия за увеличение 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доходов 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28 489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245057" y="3943349"/>
            <a:ext cx="2409027" cy="9412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сбалансированность – 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81 720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1084997" y="1093307"/>
            <a:ext cx="2050461" cy="94121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на выравнивание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91 358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3135458" y="1563916"/>
            <a:ext cx="485670" cy="420334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7"/>
          </p:cNvCxnSpPr>
          <p:nvPr/>
        </p:nvCxnSpPr>
        <p:spPr>
          <a:xfrm rot="5400000" flipH="1" flipV="1">
            <a:off x="4244052" y="3671155"/>
            <a:ext cx="467270" cy="35279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25" idx="1"/>
            <a:endCxn id="12" idx="6"/>
          </p:cNvCxnSpPr>
          <p:nvPr/>
        </p:nvCxnSpPr>
        <p:spPr>
          <a:xfrm rot="10800000">
            <a:off x="2859207" y="2556287"/>
            <a:ext cx="761919" cy="129837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25" name="Рисунок 24" descr="subsidii1111.jpg"/>
          <p:cNvPicPr>
            <a:picLocks noChangeAspect="1"/>
          </p:cNvPicPr>
          <p:nvPr/>
        </p:nvPicPr>
        <p:blipFill>
          <a:blip r:embed="rId2" cstate="print"/>
          <a:srcRect l="11861" r="2658" b="9254"/>
          <a:stretch>
            <a:fillRect/>
          </a:stretch>
        </p:blipFill>
        <p:spPr>
          <a:xfrm>
            <a:off x="3621125" y="1759135"/>
            <a:ext cx="2618333" cy="18539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52" name="Диаграмма 51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6372225" y="1093307"/>
          <a:ext cx="2647950" cy="3921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46" name="Прямая соединительная линия 45"/>
          <p:cNvCxnSpPr/>
          <p:nvPr/>
        </p:nvCxnSpPr>
        <p:spPr>
          <a:xfrm>
            <a:off x="6867525" y="4562475"/>
            <a:ext cx="1669805" cy="952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TextBox 48"/>
          <p:cNvSpPr txBox="1"/>
          <p:nvPr/>
        </p:nvSpPr>
        <p:spPr>
          <a:xfrm>
            <a:off x="8069328" y="3232348"/>
            <a:ext cx="468002" cy="26923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0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35 259</a:t>
            </a:r>
            <a:endParaRPr kumimoji="0" lang="ru-RU" sz="10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18" name="Стрелка вверх 17"/>
          <p:cNvSpPr/>
          <p:nvPr/>
        </p:nvSpPr>
        <p:spPr>
          <a:xfrm>
            <a:off x="8136834" y="3740030"/>
            <a:ext cx="241798" cy="329116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460375" y="3139583"/>
            <a:ext cx="2050461" cy="120089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Поощрение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муниципальных команд </a:t>
            </a: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4 265 тыс.руб.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1" name="Прямая соединительная линия 40"/>
          <p:cNvCxnSpPr>
            <a:stCxn id="40" idx="6"/>
          </p:cNvCxnSpPr>
          <p:nvPr/>
        </p:nvCxnSpPr>
        <p:spPr>
          <a:xfrm flipV="1">
            <a:off x="2510836" y="3139586"/>
            <a:ext cx="1110292" cy="600444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469518546447_1469518546572.jpg"/>
          <p:cNvPicPr>
            <a:picLocks noChangeAspect="1"/>
          </p:cNvPicPr>
          <p:nvPr/>
        </p:nvPicPr>
        <p:blipFill>
          <a:blip r:embed="rId2" cstate="print"/>
          <a:srcRect l="7024" t="19143"/>
          <a:stretch>
            <a:fillRect/>
          </a:stretch>
        </p:blipFill>
        <p:spPr>
          <a:xfrm>
            <a:off x="238837" y="983839"/>
            <a:ext cx="2825086" cy="1573687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" y="-3297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9856" y="128120"/>
            <a:ext cx="842554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Зиминского районного муниципального образования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2024 году по разделам</a:t>
            </a:r>
            <a:endParaRPr kumimoji="0" lang="ru-RU" sz="1800" b="0" i="0" u="none" strike="noStrike" cap="none" spc="0" normalizeH="0" baseline="0" dirty="0">
              <a:ln>
                <a:noFill/>
              </a:ln>
              <a:solidFill>
                <a:srgbClr val="72FDEA"/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157613696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/>
        </p:nvGraphicFramePr>
        <p:xfrm>
          <a:off x="331304" y="983839"/>
          <a:ext cx="8375373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по функциональной структуре, тыс.руб.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63826" y="2219739"/>
            <a:ext cx="1292087" cy="2517913"/>
            <a:chOff x="523461" y="1424609"/>
            <a:chExt cx="1292087" cy="2517913"/>
          </a:xfrm>
        </p:grpSpPr>
        <p:sp>
          <p:nvSpPr>
            <p:cNvPr id="8" name="Блок-схема: магнитный диск 7"/>
            <p:cNvSpPr/>
            <p:nvPr/>
          </p:nvSpPr>
          <p:spPr>
            <a:xfrm>
              <a:off x="523461" y="1424609"/>
              <a:ext cx="1292087" cy="2517913"/>
            </a:xfrm>
            <a:prstGeom prst="flowChartMagneticDisk">
              <a:avLst/>
            </a:prstGeom>
            <a:solidFill>
              <a:schemeClr val="accent1">
                <a:lumMod val="60000"/>
                <a:lumOff val="40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 dirty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9" name="Блок-схема: магнитный диск 8"/>
            <p:cNvSpPr/>
            <p:nvPr/>
          </p:nvSpPr>
          <p:spPr>
            <a:xfrm>
              <a:off x="655982" y="2378765"/>
              <a:ext cx="954157" cy="1550505"/>
            </a:xfrm>
            <a:prstGeom prst="flowChartMagneticDisk">
              <a:avLst/>
            </a:prstGeom>
            <a:solidFill>
              <a:schemeClr val="accent1">
                <a:lumMod val="75000"/>
              </a:schemeClr>
            </a:solidFill>
            <a:ln w="3175" cap="flat">
              <a:solidFill>
                <a:schemeClr val="tx2">
                  <a:lumMod val="10000"/>
                </a:schemeClr>
              </a:solidFill>
              <a:miter lim="400000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7113" tIns="57113" rIns="57113" bIns="57113" numCol="1" spcCol="38100" rtlCol="0" anchor="ctr">
              <a:spAutoFit/>
            </a:bodyPr>
            <a:lstStyle/>
            <a:p>
              <a:pPr marL="0" marR="0" indent="0" algn="ctr" defTabSz="877821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ru-RU" sz="3200" b="0" i="0" u="none" strike="noStrike" cap="none" spc="0" normalizeH="0" baseline="0">
                <a:ln>
                  <a:noFill/>
                </a:ln>
                <a:solidFill>
                  <a:schemeClr val="accent1">
                    <a:hueOff val="-5577341"/>
                    <a:lumOff val="49962"/>
                  </a:schemeClr>
                </a:solidFill>
                <a:effectLst/>
                <a:uFillTx/>
                <a:latin typeface="Helvetica Neue Medium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pic>
        <p:nvPicPr>
          <p:cNvPr id="8194" name="Picture 2" descr="https://avatars.dzeninfra.ru/get-zen_doc/4340095/pub_60c5e679e72f9332f7caf7b8_60c5e69f7c47271203db87e3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96" y="1083537"/>
            <a:ext cx="1984058" cy="103018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09552" y="2448015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1 075 481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69796" y="3276276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644 526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69796" y="3974279"/>
            <a:ext cx="801196" cy="2769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60%</a:t>
            </a:r>
            <a:endParaRPr lang="ru-RU" sz="1200" b="1" dirty="0">
              <a:solidFill>
                <a:schemeClr val="tx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году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8"/>
          <a:ext cx="8647044" cy="4026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berezovsky.krskstate.ru/dat/Image/39/muniz%20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1110961"/>
            <a:ext cx="2143122" cy="17680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sun6-22.userapi.com/s/v1/ig2/cdCu9JNhhMA_aMoTCCNuUR7VDVphs9O1U0AZuA_6u34w0heNe5G1Re5m6aNT27BaSsKBLq6e3p_Cr3SFRcLP2ou1.jpg?size=564x564&amp;quality=96&amp;crop=20,20,564,564&amp;ava=1"/>
          <p:cNvPicPr>
            <a:picLocks noChangeAspect="1" noChangeArrowheads="1"/>
          </p:cNvPicPr>
          <p:nvPr/>
        </p:nvPicPr>
        <p:blipFill>
          <a:blip r:embed="rId2" cstate="print"/>
          <a:srcRect t="15678"/>
          <a:stretch>
            <a:fillRect/>
          </a:stretch>
        </p:blipFill>
        <p:spPr bwMode="auto">
          <a:xfrm>
            <a:off x="155575" y="3457575"/>
            <a:ext cx="1885950" cy="159026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муниципальных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программ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983839"/>
          <a:ext cx="864704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6d66eba6e41a7f06f8440e939189a889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02355" y="983838"/>
            <a:ext cx="1890212" cy="1661063"/>
          </a:xfrm>
          <a:prstGeom prst="rect">
            <a:avLst/>
          </a:prstGeom>
        </p:spPr>
      </p:pic>
      <p:pic>
        <p:nvPicPr>
          <p:cNvPr id="12" name="Рисунок 11" descr="1681598513_sneg-top-p-odarennie-deti-kartinki-dlya-prezentatsii-3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98018" y="3623481"/>
            <a:ext cx="1594810" cy="15200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.9111s.ru/uploads/202012/23/0bed38b18d6b587a2e9393d8497149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987136"/>
            <a:ext cx="2181222" cy="12652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" y="159027"/>
            <a:ext cx="914399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расходов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в 2024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 в разрезе </a:t>
            </a:r>
            <a:r>
              <a:rPr lang="ru-RU" sz="1800" b="1" dirty="0" err="1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непрограммных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 расходов</a:t>
            </a:r>
            <a:endParaRPr lang="ru-RU" sz="1800" b="1" dirty="0">
              <a:solidFill>
                <a:srgbClr val="72FDEA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31304" y="1190625"/>
          <a:ext cx="8647044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0" name="AutoShape 2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2" name="AutoShape 4" descr="https://thumbor.newswave.ru/a3bDg4zCHBUHfGiqytYwPzYKDl8=/fit-in/1200x0/filters:quality(80)/https: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174" name="AutoShape 6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51948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9779" y="987136"/>
            <a:ext cx="855397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Субсидия на реализацию мероприятий перечня проектов народных инициатив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4 805 тыс.руб.</a:t>
            </a:r>
          </a:p>
        </p:txBody>
      </p: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19734186"/>
              </p:ext>
            </p:extLst>
          </p:nvPr>
        </p:nvGraphicFramePr>
        <p:xfrm>
          <a:off x="155575" y="1282629"/>
          <a:ext cx="3050763" cy="2593354"/>
        </p:xfrm>
        <a:graphic>
          <a:graphicData uri="http://schemas.openxmlformats.org/drawingml/2006/table">
            <a:tbl>
              <a:tblPr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050763">
                  <a:extLst>
                    <a:ext uri="{9D8B030D-6E8A-4147-A177-3AD203B41FA5}">
                      <a16:colId xmlns:a16="http://schemas.microsoft.com/office/drawing/2014/main" xmlns="" val="2798308231"/>
                    </a:ext>
                  </a:extLst>
                </a:gridCol>
              </a:tblGrid>
              <a:tr h="4116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образовательных учреждений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644856043"/>
                  </a:ext>
                </a:extLst>
              </a:tr>
              <a:tr h="362528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обеспечения спортивным и игровым оборудованием общеобразовательных учреждений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78138887"/>
                  </a:ext>
                </a:extLst>
              </a:tr>
              <a:tr h="3864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Текущий ремонт зданий МОУ </a:t>
                      </a:r>
                      <a:r>
                        <a:rPr lang="ru-RU" sz="900" b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Батаминская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СОШ, МОУ Филипповская СОШ, МОУ Покровская СОШ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922411397"/>
                  </a:ext>
                </a:extLst>
              </a:tr>
              <a:tr h="3666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МУ «Физкультурно-спортивный центр «Колос»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40350343"/>
                  </a:ext>
                </a:extLst>
              </a:tr>
              <a:tr h="5215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муниципального казённого учреждения культуры «</a:t>
                      </a:r>
                      <a:r>
                        <a:rPr lang="ru-RU" sz="900" b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Межпоселенческая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центральная библиотека </a:t>
                      </a:r>
                      <a:r>
                        <a:rPr lang="ru-RU" sz="900" b="1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Зиминского</a:t>
                      </a:r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района»</a:t>
                      </a:r>
                      <a:endParaRPr kumimoji="0" lang="ru-RU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64498281"/>
                  </a:ext>
                </a:extLst>
              </a:tr>
              <a:tr h="492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900" b="1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материально-технического обеспечения образовательных учреждений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18671988"/>
                  </a:ext>
                </a:extLst>
              </a:tr>
            </a:tbl>
          </a:graphicData>
        </a:graphic>
      </p:graphicFrame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5312"/>
          <a:stretch>
            <a:fillRect/>
          </a:stretch>
        </p:blipFill>
        <p:spPr>
          <a:xfrm>
            <a:off x="3634243" y="2161405"/>
            <a:ext cx="1151512" cy="1300253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5763" y="1857743"/>
            <a:ext cx="2138553" cy="1603915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324" y="1282629"/>
            <a:ext cx="1555623" cy="2346529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1724" y="3675415"/>
            <a:ext cx="1854477" cy="139085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719" y="3675415"/>
            <a:ext cx="2185416" cy="12292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692" b="12912"/>
          <a:stretch>
            <a:fillRect/>
          </a:stretch>
        </p:blipFill>
        <p:spPr>
          <a:xfrm>
            <a:off x="7764644" y="3718223"/>
            <a:ext cx="1220745" cy="1276597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203" y="4014812"/>
            <a:ext cx="2233639" cy="980008"/>
          </a:xfrm>
          <a:prstGeom prst="rect">
            <a:avLst/>
          </a:prstGeom>
          <a:ln>
            <a:solidFill>
              <a:srgbClr val="0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5658" y="1241946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оплату стоимости набора продуктов питания в лагерях с дневным пребыванием детей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1 007 тыс.руб.</a:t>
            </a:r>
          </a:p>
        </p:txBody>
      </p:sp>
      <p:pic>
        <p:nvPicPr>
          <p:cNvPr id="8194" name="Picture 2" descr="http://www.rzima.ru/images/stories/020622/1_iyunya_.jpg"/>
          <p:cNvPicPr>
            <a:picLocks noChangeAspect="1" noChangeArrowheads="1"/>
          </p:cNvPicPr>
          <p:nvPr/>
        </p:nvPicPr>
        <p:blipFill>
          <a:blip r:embed="rId2"/>
          <a:srcRect l="6424" r="3731" b="10618"/>
          <a:stretch>
            <a:fillRect/>
          </a:stretch>
        </p:blipFill>
        <p:spPr bwMode="auto">
          <a:xfrm>
            <a:off x="255658" y="3020404"/>
            <a:ext cx="2903799" cy="168384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 descr="http://www.rzima.ru/images/stories/201022/v%20kimilteiskoi%20shkolnoi%20biblioteke.jpg"/>
          <p:cNvPicPr>
            <a:picLocks noChangeAspect="1" noChangeArrowheads="1"/>
          </p:cNvPicPr>
          <p:nvPr/>
        </p:nvPicPr>
        <p:blipFill>
          <a:blip r:embed="rId3"/>
          <a:srcRect t="4421" b="7337"/>
          <a:stretch>
            <a:fillRect/>
          </a:stretch>
        </p:blipFill>
        <p:spPr bwMode="auto">
          <a:xfrm>
            <a:off x="6441744" y="3020404"/>
            <a:ext cx="2466251" cy="1778458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Прямоугольник 15"/>
          <p:cNvSpPr/>
          <p:nvPr/>
        </p:nvSpPr>
        <p:spPr>
          <a:xfrm>
            <a:off x="6441744" y="1138024"/>
            <a:ext cx="2466251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реализацию мероприятий по приобретению учебников и учебных пособий, а также учебно-методических материалов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1 202 тыс.руб.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311858" y="1394346"/>
            <a:ext cx="290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местным бюджетам на реализацию мероприятий по обеспечению жильем молодых семей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820 тыс.руб.</a:t>
            </a:r>
          </a:p>
        </p:txBody>
      </p:sp>
      <p:pic>
        <p:nvPicPr>
          <p:cNvPr id="12" name="Picture 6" descr="https://sun9-28.userapi.com/impg/xz0hYndvRZvOqAsYoPTHtYYiJg3VPjkH1bbzww/7TMia38dpEg.jpg?size=755x755&amp;quality=96&amp;sign=3cb8a1f07d73166692a96ab51d296c45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87" t="15658" r="8240" b="26620"/>
          <a:stretch/>
        </p:blipFill>
        <p:spPr bwMode="auto">
          <a:xfrm>
            <a:off x="3505198" y="3020404"/>
            <a:ext cx="2534630" cy="16448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55658" y="1279089"/>
            <a:ext cx="29038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организацию бесплатного горячего питания обучающихся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8 961 тыс.руб.</a:t>
            </a:r>
          </a:p>
        </p:txBody>
      </p:sp>
      <p:pic>
        <p:nvPicPr>
          <p:cNvPr id="7170" name="Picture 2" descr="http://www.rzima.ru/images/stories/081222/pita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658" y="2734598"/>
            <a:ext cx="2903800" cy="192783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 descr="https://images.hub.ldpr.ru/display?path=media/images/mordoviya/f2ffa4daf9054553cb24786b445bff3f6ebcf0fc4079917bf17186124a46aba7.jpg&amp;op=resize&amp;h=6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8209" y="2734598"/>
            <a:ext cx="2904306" cy="193620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308209" y="1134160"/>
            <a:ext cx="29038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бесплатным двухразовым питанием обучающихся с ограниченными возможностями здоровья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7 646 тыс.руб.</a:t>
            </a:r>
          </a:p>
        </p:txBody>
      </p:sp>
      <p:pic>
        <p:nvPicPr>
          <p:cNvPr id="7174" name="Picture 6" descr="https://regnum.ru/uploads/pictures/news/2021/01/26/regnum_picture_16116788471868696_normal.JPG"/>
          <p:cNvPicPr>
            <a:picLocks noChangeAspect="1" noChangeArrowheads="1"/>
          </p:cNvPicPr>
          <p:nvPr/>
        </p:nvPicPr>
        <p:blipFill>
          <a:blip r:embed="rId4" cstate="print"/>
          <a:srcRect l="6771" r="5174"/>
          <a:stretch>
            <a:fillRect/>
          </a:stretch>
        </p:blipFill>
        <p:spPr bwMode="auto">
          <a:xfrm>
            <a:off x="6312090" y="2734598"/>
            <a:ext cx="2565779" cy="196072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6306853" y="1134160"/>
            <a:ext cx="2571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обеспечение питьевым молоком обучающихся 1-4 классов</a:t>
            </a:r>
          </a:p>
          <a:p>
            <a:pPr algn="ctr" fontAlgn="ctr"/>
            <a:endParaRPr lang="ru-RU" sz="1300" b="1" dirty="0" smtClean="0">
              <a:solidFill>
                <a:schemeClr val="tx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1 150 тыс.руб.</a:t>
            </a: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92157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Бюджет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D5D5D5">
                    <a:lumMod val="1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D5D5D5">
                  <a:lumMod val="1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Inter Medium" panose="020B0502030000000004" pitchFamily="34" charset="0"/>
              <a:cs typeface="Times New Roman" panose="02020603050405020304" pitchFamily="18" charset="0"/>
              <a:sym typeface="Proxima Nova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Доходы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поступающие в бюджет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Расходы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выплачиваемые из бюджета  денежные средства, за исключением средств, являющихся источниками финансирования дефицита бюджета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7839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Дефицит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расходов бюджета над его доходами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3466" y="4202687"/>
            <a:ext cx="578395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568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Профицит бюджета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sym typeface="Proxima Nova"/>
              </a:rPr>
              <a:t>– превышение доходов бюджета над его расходами</a:t>
            </a: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Proxima Nova"/>
              <a:sym typeface="Proxima Nova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422" y="3297116"/>
            <a:ext cx="2673006" cy="15072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690288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0375" y="1150610"/>
            <a:ext cx="3606658" cy="10002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на ежемесячное денежное вознаграждение за классное руководство педагогическим работникам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35 518 тыс.руб.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714874" y="987136"/>
            <a:ext cx="442912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 по обеспечению мероприятий по обеспечению деятельности советников директора по воспитанию и взаимодействию с детскими общественными объединениями в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3 389 тыс.руб.</a:t>
            </a:r>
          </a:p>
        </p:txBody>
      </p:sp>
      <p:pic>
        <p:nvPicPr>
          <p:cNvPr id="12292" name="Picture 4" descr="http://komitetzrmo.ru/imgs/fotonews/Novyjpodhod21112022_1.jpg"/>
          <p:cNvPicPr>
            <a:picLocks noChangeAspect="1" noChangeArrowheads="1"/>
          </p:cNvPicPr>
          <p:nvPr/>
        </p:nvPicPr>
        <p:blipFill>
          <a:blip r:embed="rId2"/>
          <a:srcRect l="1881" t="2596" r="48451" b="46785"/>
          <a:stretch>
            <a:fillRect/>
          </a:stretch>
        </p:blipFill>
        <p:spPr bwMode="auto">
          <a:xfrm>
            <a:off x="438150" y="2333066"/>
            <a:ext cx="4029075" cy="2566405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1049" y="2530394"/>
            <a:ext cx="4416479" cy="219257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394845" y="1133225"/>
            <a:ext cx="269550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Субсидии местным бюджетам на софинансирование капитальных вложений в объекты муниципальной собственности (строительство детского сада на 90 мест в пос. </a:t>
            </a:r>
            <a:r>
              <a:rPr lang="ru-RU" sz="1300" b="1" dirty="0" err="1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Ц-Хазан</a:t>
            </a: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27 295 тыс.руб.</a:t>
            </a:r>
          </a:p>
        </p:txBody>
      </p:sp>
      <p:pic>
        <p:nvPicPr>
          <p:cNvPr id="14" name="Picture 2" descr="https://kimlib.ru/wp-content/uploads/2022/06/20220527_1406450-1024x768.jpg"/>
          <p:cNvPicPr>
            <a:picLocks noChangeAspect="1" noChangeArrowheads="1"/>
          </p:cNvPicPr>
          <p:nvPr/>
        </p:nvPicPr>
        <p:blipFill>
          <a:blip r:embed="rId2" cstate="print"/>
          <a:srcRect b="1684"/>
          <a:stretch>
            <a:fillRect/>
          </a:stretch>
        </p:blipFill>
        <p:spPr bwMode="auto">
          <a:xfrm>
            <a:off x="460375" y="2933718"/>
            <a:ext cx="2617337" cy="1929951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Прямоугольник 14"/>
          <p:cNvSpPr/>
          <p:nvPr/>
        </p:nvSpPr>
        <p:spPr>
          <a:xfrm>
            <a:off x="460375" y="1133225"/>
            <a:ext cx="260563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rgbClr val="34394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 в целях софинансирования расходных обязательств при реализации мероприятий по модернизации библиотек в части комплектования книжных фондов библиотек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84 тыс.руб.</a:t>
            </a:r>
          </a:p>
        </p:txBody>
      </p:sp>
      <p:pic>
        <p:nvPicPr>
          <p:cNvPr id="16" name="Picture 8" descr="https://xn----ftbcbzjqccclm3bf0j.xn--p1ai/wp-content/uploads/2022/01/1221_n1908725_big.jpg"/>
          <p:cNvPicPr>
            <a:picLocks noChangeAspect="1" noChangeArrowheads="1"/>
          </p:cNvPicPr>
          <p:nvPr/>
        </p:nvPicPr>
        <p:blipFill>
          <a:blip r:embed="rId3" cstate="print"/>
          <a:srcRect l="12392" r="8538"/>
          <a:stretch>
            <a:fillRect/>
          </a:stretch>
        </p:blipFill>
        <p:spPr bwMode="auto">
          <a:xfrm>
            <a:off x="6409113" y="3160910"/>
            <a:ext cx="2393552" cy="1702759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6409113" y="1333280"/>
            <a:ext cx="239355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осуществление полномочий по составлению (изменению) списков кандидатов в присяжные заседатели федеральных судов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тыс.руб.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74359" y="2737774"/>
            <a:ext cx="2150487" cy="2150487"/>
          </a:xfrm>
          <a:prstGeom prst="rect">
            <a:avLst/>
          </a:prstGeom>
          <a:ln w="12700">
            <a:solidFill>
              <a:schemeClr val="accent1">
                <a:shade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67940" y="1201003"/>
            <a:ext cx="260563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приобретение спортивного оборудования и инвентаря</a:t>
            </a:r>
          </a:p>
          <a:p>
            <a:pPr algn="ctr" defTabSz="914400" hangingPunct="1">
              <a:defRPr/>
            </a:pP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471 тыс.руб.</a:t>
            </a:r>
          </a:p>
        </p:txBody>
      </p:sp>
      <p:pic>
        <p:nvPicPr>
          <p:cNvPr id="13" name="Рисунок 12" descr="JuWOOqynT6c.jpg"/>
          <p:cNvPicPr>
            <a:picLocks noChangeAspect="1"/>
          </p:cNvPicPr>
          <p:nvPr/>
        </p:nvPicPr>
        <p:blipFill>
          <a:blip r:embed="rId2" cstate="print"/>
          <a:srcRect t="24997" r="5248" b="4977"/>
          <a:stretch>
            <a:fillRect/>
          </a:stretch>
        </p:blipFill>
        <p:spPr>
          <a:xfrm>
            <a:off x="155575" y="2548115"/>
            <a:ext cx="2715181" cy="203561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 descr="_K0Juul1-k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0119" y="2548115"/>
            <a:ext cx="2715784" cy="2035614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6055438" y="1076703"/>
            <a:ext cx="2605632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Иные межбюджетные трансферты на восстановление мемориальных сооружений и объектов, увековечивающих память погибших при защите Отечества</a:t>
            </a:r>
            <a:endParaRPr lang="ru-RU" sz="1200" b="1" dirty="0" smtClean="0">
              <a:solidFill>
                <a:srgbClr val="343947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1 000 тыс.руб.</a:t>
            </a:r>
          </a:p>
        </p:txBody>
      </p:sp>
      <p:pic>
        <p:nvPicPr>
          <p:cNvPr id="1026" name="Picture 2" descr="Z:\СОГЛАШЕНИЯ\народный бюджет\2024 год\ФОТО\батама\Текущий ремонт памятника участников ВОВ в с. Басалаевка\после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98819" y="2636241"/>
            <a:ext cx="1701092" cy="226812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76225" y="1076087"/>
            <a:ext cx="426720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дошкольного образования в муниципальных дошкольных образовательных и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82 426 тыс.руб.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676775" y="1076087"/>
            <a:ext cx="425767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Субвенция на обеспечение государственных гарантий реализации прав на получение общедоступного и бесплатного начального общего, основного общего, среднего общего образования в муниципальных общеобразовательных организациях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378 578 тыс.руб.</a:t>
            </a:r>
          </a:p>
        </p:txBody>
      </p:sp>
      <p:pic>
        <p:nvPicPr>
          <p:cNvPr id="2050" name="Picture 2" descr="https://sun9-31.userapi.com/impg/miWgCu2jk-Q05K42RvC88xXISL5pmvDesixADQ/Mh2eb-lgUHs.jpg?size=1280x1600&amp;quality=95&amp;sign=cdc3c58b1773e75d482a70959fa9cd15&amp;type=album"/>
          <p:cNvPicPr>
            <a:picLocks noChangeAspect="1" noChangeArrowheads="1"/>
          </p:cNvPicPr>
          <p:nvPr/>
        </p:nvPicPr>
        <p:blipFill>
          <a:blip r:embed="rId2" cstate="print"/>
          <a:srcRect l="3358" t="3166" r="3152" b="50584"/>
          <a:stretch>
            <a:fillRect/>
          </a:stretch>
        </p:blipFill>
        <p:spPr bwMode="auto">
          <a:xfrm>
            <a:off x="553915" y="2466901"/>
            <a:ext cx="3989510" cy="24670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2" name="Picture 4" descr="http://komitetzrmo.ru/imgs/fotonews/IMG_1838_1.jpg"/>
          <p:cNvPicPr>
            <a:picLocks noChangeAspect="1" noChangeArrowheads="1"/>
          </p:cNvPicPr>
          <p:nvPr/>
        </p:nvPicPr>
        <p:blipFill>
          <a:blip r:embed="rId3"/>
          <a:srcRect t="5405"/>
          <a:stretch>
            <a:fillRect/>
          </a:stretch>
        </p:blipFill>
        <p:spPr bwMode="auto">
          <a:xfrm>
            <a:off x="5140039" y="2429789"/>
            <a:ext cx="3527711" cy="2504162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6033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за счет целевых межбюджетных трансфертов из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областного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98" name="AutoShape 2" descr="https://thumbor.newswave.ru/a3bDg4zCHBUHfGiqytYwPzYKDl8=/fit-in/1200x0/filters:quality(80)/https://vtruda.ru/media/pictures/v9z8gacrbj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98658" y="992280"/>
            <a:ext cx="255095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 hangingPunct="1">
              <a:defRPr/>
            </a:pPr>
            <a:r>
              <a:rPr lang="ru-RU" sz="1400" b="1" dirty="0" smtClean="0">
                <a:solidFill>
                  <a:schemeClr val="tx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 на выполнение переданных государственных полномочий</a:t>
            </a:r>
          </a:p>
          <a:p>
            <a:pPr algn="ctr" defTabSz="914400" hangingPunct="1">
              <a:defRPr/>
            </a:pPr>
            <a:r>
              <a:rPr lang="ru-RU" sz="20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157 420 тыс.руб.</a:t>
            </a:r>
          </a:p>
        </p:txBody>
      </p:sp>
      <p:pic>
        <p:nvPicPr>
          <p:cNvPr id="11" name="Picture 4" descr="https://zlatopil.com/wp-content/uploads/2021/07/n-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398" y="2282685"/>
            <a:ext cx="2229743" cy="1488353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4413270" y="3943350"/>
            <a:ext cx="23512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Дотация поселениям – 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148 098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77689" y="2070946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Архив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812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55575" y="2872294"/>
            <a:ext cx="2625725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Комиссии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по делам несовершеннолетних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lang="ru-RU" sz="14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1 150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26379" y="3991199"/>
            <a:ext cx="2503611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Административные комиссии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1 197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849349" y="1087695"/>
            <a:ext cx="3124199" cy="107105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Поддержка многодетных и малоимущих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4 093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277689" y="1087695"/>
            <a:ext cx="235121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Охрана труда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1138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678897" y="2158751"/>
            <a:ext cx="3294651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 обращению с кошками и собаками 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915 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5981701" y="3050786"/>
            <a:ext cx="2991848" cy="768101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 cap="flat">
            <a:solidFill>
              <a:schemeClr val="accent2">
                <a:lumMod val="5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Питание детей-инвалидов–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17</a:t>
            </a:r>
            <a:r>
              <a:rPr kumimoji="0" lang="ru-RU" sz="1400" b="1" i="0" u="none" strike="noStrike" cap="none" spc="0" normalizeH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</a:t>
            </a:r>
            <a:r>
              <a:rPr kumimoji="0" lang="ru-RU" sz="1400" b="1" i="0" u="none" strike="noStrike" cap="none" spc="0" normalizeH="0" baseline="0" dirty="0" smtClean="0">
                <a:ln>
                  <a:noFill/>
                </a:ln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тыс.руб.</a:t>
            </a:r>
            <a:endParaRPr kumimoji="0" lang="ru-RU" sz="1400" b="1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4" name="Прямая соединительная линия 23"/>
          <p:cNvCxnSpPr>
            <a:stCxn id="19" idx="6"/>
          </p:cNvCxnSpPr>
          <p:nvPr/>
        </p:nvCxnSpPr>
        <p:spPr>
          <a:xfrm>
            <a:off x="2628900" y="1471746"/>
            <a:ext cx="669498" cy="995229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>
            <a:stCxn id="14" idx="6"/>
          </p:cNvCxnSpPr>
          <p:nvPr/>
        </p:nvCxnSpPr>
        <p:spPr>
          <a:xfrm>
            <a:off x="2628900" y="2454997"/>
            <a:ext cx="669498" cy="417297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>
            <a:stCxn id="16" idx="6"/>
            <a:endCxn id="11" idx="1"/>
          </p:cNvCxnSpPr>
          <p:nvPr/>
        </p:nvCxnSpPr>
        <p:spPr>
          <a:xfrm flipV="1">
            <a:off x="2781300" y="3026862"/>
            <a:ext cx="517098" cy="380960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Прямая соединительная линия 32"/>
          <p:cNvCxnSpPr>
            <a:stCxn id="17" idx="6"/>
          </p:cNvCxnSpPr>
          <p:nvPr/>
        </p:nvCxnSpPr>
        <p:spPr>
          <a:xfrm flipV="1">
            <a:off x="3429990" y="3771038"/>
            <a:ext cx="625433" cy="755689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Прямая соединительная линия 35"/>
          <p:cNvCxnSpPr>
            <a:stCxn id="11" idx="2"/>
            <a:endCxn id="12" idx="0"/>
          </p:cNvCxnSpPr>
          <p:nvPr/>
        </p:nvCxnSpPr>
        <p:spPr>
          <a:xfrm rot="16200000" flipH="1">
            <a:off x="4914917" y="3269391"/>
            <a:ext cx="172312" cy="1175606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Прямая соединительная линия 38"/>
          <p:cNvCxnSpPr>
            <a:stCxn id="18" idx="2"/>
          </p:cNvCxnSpPr>
          <p:nvPr/>
        </p:nvCxnSpPr>
        <p:spPr>
          <a:xfrm rot="10800000" flipV="1">
            <a:off x="5528141" y="1623223"/>
            <a:ext cx="321208" cy="659462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Прямая соединительная линия 41"/>
          <p:cNvCxnSpPr>
            <a:stCxn id="20" idx="2"/>
          </p:cNvCxnSpPr>
          <p:nvPr/>
        </p:nvCxnSpPr>
        <p:spPr>
          <a:xfrm rot="10800000" flipV="1">
            <a:off x="5528141" y="2542801"/>
            <a:ext cx="150756" cy="123933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5" name="Прямая соединительная линия 44"/>
          <p:cNvCxnSpPr>
            <a:stCxn id="21" idx="2"/>
            <a:endCxn id="11" idx="3"/>
          </p:cNvCxnSpPr>
          <p:nvPr/>
        </p:nvCxnSpPr>
        <p:spPr>
          <a:xfrm rot="10800000">
            <a:off x="5528141" y="3026863"/>
            <a:ext cx="453560" cy="407975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5535" y="272955"/>
            <a:ext cx="8753418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Муниципальный долг и кредиторская задолженность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 Зиминского района,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4" name="Рисунок 3" descr="!_restruk_ssud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979" y="1393152"/>
            <a:ext cx="2937660" cy="3299972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5535" y="1393152"/>
            <a:ext cx="2834034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МУНИЦИПАЛЬНЫЙ</a:t>
            </a:r>
            <a:endParaRPr lang="ru-RU" sz="2200" b="1" baseline="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ДОЛГ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87053" y="1393152"/>
            <a:ext cx="2761900" cy="79245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spc="0" normalizeH="0" baseline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КРЕДИТОРСКАЯ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2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ЗАДОЛЖЕННОСТЬ</a:t>
            </a:r>
            <a:endParaRPr kumimoji="0" lang="ru-RU" sz="2200" b="1" i="0" u="none" strike="noStrike" cap="none" spc="0" normalizeH="0" baseline="0" dirty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9" name="Рисунок 8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>
            <a:off x="859809" y="2581387"/>
            <a:ext cx="1330657" cy="1826840"/>
          </a:xfrm>
          <a:prstGeom prst="rect">
            <a:avLst/>
          </a:prstGeom>
        </p:spPr>
      </p:pic>
      <p:pic>
        <p:nvPicPr>
          <p:cNvPr id="11" name="Рисунок 10" descr="nol.png"/>
          <p:cNvPicPr>
            <a:picLocks noChangeAspect="1"/>
          </p:cNvPicPr>
          <p:nvPr/>
        </p:nvPicPr>
        <p:blipFill>
          <a:blip r:embed="rId3" cstate="print"/>
          <a:srcRect l="23095" r="24751"/>
          <a:stretch>
            <a:fillRect/>
          </a:stretch>
        </p:blipFill>
        <p:spPr>
          <a:xfrm flipH="1">
            <a:off x="6867099" y="2581387"/>
            <a:ext cx="1330657" cy="18268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72955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резервном фонде администрации Зиминского района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05669" y="987136"/>
            <a:ext cx="4812140" cy="122333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spc="0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РЕЗЕРВНЫЙ</a:t>
            </a:r>
            <a:r>
              <a:rPr kumimoji="0" lang="ru-RU" sz="3600" b="1" i="0" u="none" strike="noStrike" cap="none" spc="0" normalizeH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 ФОНД</a:t>
            </a: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300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ТЫС.РУБ.</a:t>
            </a:r>
            <a:endParaRPr kumimoji="0" lang="ru-RU" sz="3600" b="1" i="0" u="none" strike="noStrike" cap="none" spc="0" normalizeH="0" baseline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  <p:pic>
        <p:nvPicPr>
          <p:cNvPr id="1026" name="Picture 2" descr="https://dob.sev.gov.ru/files/iblock/4fe/fo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33775" y="2210473"/>
            <a:ext cx="2044616" cy="2762503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5793474" y="3225833"/>
            <a:ext cx="3214048" cy="977116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spc="0" normalizeH="0" baseline="0" dirty="0" smtClean="0">
                <a:ln>
                  <a:noFill/>
                </a:ln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n-lt"/>
                <a:ea typeface="+mn-ea"/>
                <a:cs typeface="+mn-cs"/>
                <a:sym typeface="Proxima Nova"/>
              </a:rPr>
              <a:t>ИСПОЛЬЗОВАНО</a:t>
            </a:r>
            <a:endParaRPr kumimoji="0" lang="ru-RU" sz="2800" b="1" i="0" u="none" strike="noStrike" cap="none" spc="0" normalizeH="0" dirty="0" smtClean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  <a:p>
            <a:pPr marL="0" marR="0" indent="0" algn="ctr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800" b="1" baseline="0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r>
              <a:rPr lang="ru-RU" sz="28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ТЫС.РУБ.</a:t>
            </a:r>
            <a:endParaRPr kumimoji="0" lang="ru-RU" sz="2800" b="1" i="0" u="none" strike="noStrike" cap="none" spc="0" normalizeH="0" baseline="0" dirty="0">
              <a:ln>
                <a:noFill/>
              </a:ln>
              <a:solidFill>
                <a:srgbClr val="00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n-lt"/>
              <a:ea typeface="+mn-ea"/>
              <a:cs typeface="+mn-cs"/>
              <a:sym typeface="Proxima Nov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258417"/>
            <a:ext cx="7983415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Расходы средств дорожного фонда 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819226" y="987136"/>
          <a:ext cx="6953952" cy="22308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1669">
                  <a:extLst>
                    <a:ext uri="{9D8B030D-6E8A-4147-A177-3AD203B41FA5}">
                      <a16:colId xmlns="" xmlns:a16="http://schemas.microsoft.com/office/drawing/2014/main" val="1436082716"/>
                    </a:ext>
                  </a:extLst>
                </a:gridCol>
                <a:gridCol w="887896">
                  <a:extLst>
                    <a:ext uri="{9D8B030D-6E8A-4147-A177-3AD203B41FA5}">
                      <a16:colId xmlns="" xmlns:a16="http://schemas.microsoft.com/office/drawing/2014/main" val="2820251906"/>
                    </a:ext>
                  </a:extLst>
                </a:gridCol>
                <a:gridCol w="879204">
                  <a:extLst>
                    <a:ext uri="{9D8B030D-6E8A-4147-A177-3AD203B41FA5}">
                      <a16:colId xmlns="" xmlns:a16="http://schemas.microsoft.com/office/drawing/2014/main" val="2922132950"/>
                    </a:ext>
                  </a:extLst>
                </a:gridCol>
                <a:gridCol w="1105183">
                  <a:extLst>
                    <a:ext uri="{9D8B030D-6E8A-4147-A177-3AD203B41FA5}">
                      <a16:colId xmlns="" xmlns:a16="http://schemas.microsoft.com/office/drawing/2014/main" val="3998988918"/>
                    </a:ext>
                  </a:extLst>
                </a:gridCol>
              </a:tblGrid>
              <a:tr h="583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4801270"/>
                  </a:ext>
                </a:extLst>
              </a:tr>
              <a:tr h="4638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ОБЪЕМ</a:t>
                      </a:r>
                      <a:r>
                        <a:rPr lang="ru-RU" sz="1400" b="1" baseline="0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ДОРОЖНОГО ФОНДА, из них:</a:t>
                      </a:r>
                      <a:endParaRPr lang="ru-RU" sz="14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14 609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7 129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7902470"/>
                  </a:ext>
                </a:extLst>
              </a:tr>
              <a:tr h="5565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8 125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1 265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790770980"/>
                  </a:ext>
                </a:extLst>
              </a:tr>
              <a:tr h="6272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kern="120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автомобильных дорог общего пользования и искусственных сооружений на них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6 484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5 864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462752707"/>
                  </a:ext>
                </a:extLst>
              </a:tr>
            </a:tbl>
          </a:graphicData>
        </a:graphic>
      </p:graphicFrame>
      <p:pic>
        <p:nvPicPr>
          <p:cNvPr id="9" name="Рисунок 8" descr="gimrjtb8um1tik0f6lrtmrx55wpypvj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960" y="3312526"/>
            <a:ext cx="2602754" cy="1635617"/>
          </a:xfrm>
          <a:prstGeom prst="rect">
            <a:avLst/>
          </a:prstGeom>
        </p:spPr>
      </p:pic>
      <p:pic>
        <p:nvPicPr>
          <p:cNvPr id="10" name="Рисунок 9" descr="D:\Руслан\Desktop\ДОРОГИ\2024\Ремонт съезда мост Челяба- ВЧ\WhatsApp Image 2025-03-04 at 13.46.41.jpeg"/>
          <p:cNvPicPr/>
          <p:nvPr/>
        </p:nvPicPr>
        <p:blipFill rotWithShape="1">
          <a:blip r:embed="rId3" cstate="print"/>
          <a:srcRect t="25680" b="42540"/>
          <a:stretch/>
        </p:blipFill>
        <p:spPr bwMode="auto">
          <a:xfrm>
            <a:off x="3369673" y="3341015"/>
            <a:ext cx="2482595" cy="1607128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Рисунок 10" descr="D:\Руслан\Desktop\ДОРОГИ\2024\Ремонт дороги Зима-Услон\Фото\WhatsApp Image 2024-06-04 at 13.06.53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1464" y="3312526"/>
            <a:ext cx="2482595" cy="1606876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016" y="48995"/>
            <a:ext cx="9037984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Межбюджетные трансферты (финансовая помощь) поселениям 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pic>
        <p:nvPicPr>
          <p:cNvPr id="5" name="Рисунок 4" descr="ziminski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191" y="987136"/>
            <a:ext cx="5215749" cy="4156364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6016" y="237571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БАТАМИНСКОЕ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24 831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6016" y="304546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ЗУЛУМАЙСКОЕ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10 580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14" name="Прямая соединительная линия 13"/>
          <p:cNvCxnSpPr>
            <a:stCxn id="6" idx="3"/>
          </p:cNvCxnSpPr>
          <p:nvPr/>
        </p:nvCxnSpPr>
        <p:spPr>
          <a:xfrm>
            <a:off x="1835425" y="2626808"/>
            <a:ext cx="2491410" cy="763390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7288696" y="4379844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ПОКРОВСКОЕ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15 484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2" name="Прямая соединительная линия 21"/>
          <p:cNvCxnSpPr>
            <a:stCxn id="20" idx="1"/>
          </p:cNvCxnSpPr>
          <p:nvPr/>
        </p:nvCxnSpPr>
        <p:spPr>
          <a:xfrm rot="10800000">
            <a:off x="5671930" y="3390199"/>
            <a:ext cx="1616767" cy="1240737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3" name="Скругленный прямоугольник 22"/>
          <p:cNvSpPr/>
          <p:nvPr/>
        </p:nvSpPr>
        <p:spPr>
          <a:xfrm>
            <a:off x="7288696" y="313910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ФИЛИППОВСКОЕ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16 265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49556" y="450902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ОБЛАСТНОЙ</a:t>
            </a: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 БЮДЖЕТ 148 059,6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714460" y="441335"/>
            <a:ext cx="1729409" cy="53623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spc="0" normalizeH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БЮДЖЕТ РАЙОНА 32 911,4</a:t>
            </a:r>
            <a:endParaRPr kumimoji="0" lang="ru-RU" sz="1200" b="1" i="0" u="none" strike="noStrike" cap="none" spc="0" normalizeH="0" baseline="0" dirty="0" smtClean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288697" y="1267591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КИМИЛЬТЕЙСКОЕ СП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33 730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5" name="Прямая соединительная линия 24"/>
          <p:cNvCxnSpPr>
            <a:stCxn id="21" idx="1"/>
          </p:cNvCxnSpPr>
          <p:nvPr/>
        </p:nvCxnSpPr>
        <p:spPr>
          <a:xfrm rot="10800000" flipV="1">
            <a:off x="5334005" y="1612324"/>
            <a:ext cx="1954693" cy="763391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106016" y="3725437"/>
            <a:ext cx="1729409" cy="689468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МАСЛЯНОГОРСКОЕ СП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23 871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28" name="Прямая соединительная линия 27"/>
          <p:cNvCxnSpPr>
            <a:stCxn id="26" idx="3"/>
          </p:cNvCxnSpPr>
          <p:nvPr/>
        </p:nvCxnSpPr>
        <p:spPr>
          <a:xfrm>
            <a:off x="1835425" y="4070171"/>
            <a:ext cx="2879035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106016" y="1110143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УСЛОНСКОЕ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14 696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35" name="Прямая соединительная линия 34"/>
          <p:cNvCxnSpPr>
            <a:stCxn id="31" idx="3"/>
          </p:cNvCxnSpPr>
          <p:nvPr/>
        </p:nvCxnSpPr>
        <p:spPr>
          <a:xfrm>
            <a:off x="1835425" y="1361234"/>
            <a:ext cx="3498575" cy="1684230"/>
          </a:xfrm>
          <a:prstGeom prst="line">
            <a:avLst/>
          </a:prstGeom>
          <a:noFill/>
          <a:ln w="15875" cap="flat" cmpd="sng">
            <a:solidFill>
              <a:srgbClr val="343947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0" name="Скругленный прямоугольник 39"/>
          <p:cNvSpPr/>
          <p:nvPr/>
        </p:nvSpPr>
        <p:spPr>
          <a:xfrm>
            <a:off x="7288696" y="3734932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УХТУЙСКОЕ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14 001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106016" y="1779890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ХАЗАНСКОЕ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18 587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288698" y="2375717"/>
            <a:ext cx="1729409" cy="502182"/>
          </a:xfrm>
          <a:prstGeom prst="roundRect">
            <a:avLst/>
          </a:prstGeom>
          <a:solidFill>
            <a:srgbClr val="92D050"/>
          </a:solidFill>
          <a:ln w="3175" cap="flat">
            <a:solidFill>
              <a:schemeClr val="tx2">
                <a:lumMod val="10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ХАРАЙГУНСКОЕ МО</a:t>
            </a:r>
          </a:p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1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ea typeface="Helvetica Neue Medium"/>
                <a:cs typeface="Times New Roman" pitchFamily="18" charset="0"/>
                <a:sym typeface="Helvetica Neue Medium"/>
              </a:rPr>
              <a:t>8 926</a:t>
            </a:r>
            <a:endParaRPr kumimoji="0" lang="ru-RU" sz="11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ea typeface="Helvetica Neue Medium"/>
              <a:cs typeface="Times New Roman" pitchFamily="18" charset="0"/>
              <a:sym typeface="Helvetica Neue Medium"/>
            </a:endParaRPr>
          </a:p>
        </p:txBody>
      </p:sp>
      <p:cxnSp>
        <p:nvCxnSpPr>
          <p:cNvPr id="48" name="Прямая соединительная линия 47"/>
          <p:cNvCxnSpPr>
            <a:stCxn id="10" idx="3"/>
          </p:cNvCxnSpPr>
          <p:nvPr/>
        </p:nvCxnSpPr>
        <p:spPr>
          <a:xfrm>
            <a:off x="1835425" y="3296555"/>
            <a:ext cx="1855305" cy="773616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3" name="Прямая соединительная линия 52"/>
          <p:cNvCxnSpPr>
            <a:stCxn id="41" idx="3"/>
          </p:cNvCxnSpPr>
          <p:nvPr/>
        </p:nvCxnSpPr>
        <p:spPr>
          <a:xfrm>
            <a:off x="1835425" y="2030981"/>
            <a:ext cx="3187149" cy="122905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Прямая соединительная линия 58"/>
          <p:cNvCxnSpPr>
            <a:stCxn id="42" idx="1"/>
          </p:cNvCxnSpPr>
          <p:nvPr/>
        </p:nvCxnSpPr>
        <p:spPr>
          <a:xfrm rot="10800000" flipV="1">
            <a:off x="5930352" y="2626807"/>
            <a:ext cx="1358346" cy="1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1" name="Прямая соединительная линия 60"/>
          <p:cNvCxnSpPr>
            <a:stCxn id="40" idx="1"/>
          </p:cNvCxnSpPr>
          <p:nvPr/>
        </p:nvCxnSpPr>
        <p:spPr>
          <a:xfrm rot="10800000">
            <a:off x="5671928" y="3045465"/>
            <a:ext cx="1616768" cy="940559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Прямая соединительная линия 64"/>
          <p:cNvCxnSpPr>
            <a:stCxn id="23" idx="1"/>
          </p:cNvCxnSpPr>
          <p:nvPr/>
        </p:nvCxnSpPr>
        <p:spPr>
          <a:xfrm rot="10800000">
            <a:off x="6321288" y="3045464"/>
            <a:ext cx="967409" cy="344734"/>
          </a:xfrm>
          <a:prstGeom prst="line">
            <a:avLst/>
          </a:prstGeom>
          <a:noFill/>
          <a:ln w="15875" cap="flat">
            <a:solidFill>
              <a:srgbClr val="0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Прямоугольник 65"/>
          <p:cNvSpPr/>
          <p:nvPr/>
        </p:nvSpPr>
        <p:spPr>
          <a:xfrm>
            <a:off x="3343701" y="1686249"/>
            <a:ext cx="1596789" cy="182308"/>
          </a:xfrm>
          <a:prstGeom prst="rect">
            <a:avLst/>
          </a:prstGeom>
          <a:solidFill>
            <a:schemeClr val="tx1"/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4245" y="245660"/>
            <a:ext cx="876186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lvl="0" algn="ctr" defTabSz="2605410">
              <a:defRPr/>
            </a:pP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Расходы бюджетов сельских поселений Зиминского района в 2024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0" y="1037833"/>
          <a:ext cx="8843749" cy="4228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074" name="Picture 2" descr="https://glagol38.ru/public/images/upload/image2918687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1516" y="1319187"/>
            <a:ext cx="2374590" cy="1335707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6" name="Picture 4" descr="https://photo.foto-planeta.com/view/5/1/4/0/filippovsk-514086.jpg"/>
          <p:cNvPicPr>
            <a:picLocks noChangeAspect="1" noChangeArrowheads="1"/>
          </p:cNvPicPr>
          <p:nvPr/>
        </p:nvPicPr>
        <p:blipFill>
          <a:blip r:embed="rId4" cstate="print"/>
          <a:srcRect l="5872" b="30000"/>
          <a:stretch>
            <a:fillRect/>
          </a:stretch>
        </p:blipFill>
        <p:spPr bwMode="auto">
          <a:xfrm>
            <a:off x="2652765" y="1037833"/>
            <a:ext cx="1933012" cy="1078450"/>
          </a:xfrm>
          <a:prstGeom prst="rect">
            <a:avLst/>
          </a:prstGeom>
          <a:noFill/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78" name="Picture 6" descr="https://upload.wikimedia.org/wikipedia/commons/f/f4/%D0%97%D0%B8%D0%BC%D0%B8%D0%BD%D1%81%D0%BA%D0%B8%D0%B9_%D1%80%D0%B0%D0%B9%D0%BE%D0%BD%2C_%D0%BF%D1%80%D0%B8%D1%80%D0%BE%D0%B4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32713" y="1188559"/>
            <a:ext cx="1711353" cy="12835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69227" y="172278"/>
            <a:ext cx="2857500" cy="48467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Глоссарий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6F25E17F-EE6F-4A60-A50A-37B294D60EF1}"/>
              </a:ext>
            </a:extLst>
          </p:cNvPr>
          <p:cNvSpPr txBox="1"/>
          <p:nvPr/>
        </p:nvSpPr>
        <p:spPr>
          <a:xfrm>
            <a:off x="443466" y="1236418"/>
            <a:ext cx="7740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отношения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взаимоотношения между РФ, субъектами РФ и муниципальными образованиями по вопросам осуществления бюджетного процесса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3466" y="1908721"/>
            <a:ext cx="74871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Межбюджетные трансферты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средства, предоставляемые одним бюджетом бюджетной системы РФ другому бюджету, предоставляются в виде дотаций, субвенций, субсидий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43466" y="2707669"/>
            <a:ext cx="7548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Муниципальный долг </a:t>
            </a:r>
            <a:r>
              <a:rPr kumimoji="0" lang="ru-RU" sz="1400" b="0" i="0" u="none" strike="noStrike" kern="1200" cap="none" spc="0" normalizeH="0" baseline="0" noProof="0" dirty="0">
                <a:ln w="1905"/>
                <a:solidFill>
                  <a:prstClr val="black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– обязательства муниципальных образований по полученным кредитам, предоставленным гарантиям перед третьими лицами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3466" y="3506617"/>
            <a:ext cx="558326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Муниципальная программа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- система мероприятий и инструментов муниципальной политики, обеспечивающих в рамках реализации ключевых муниципальных функций достижение приоритетов и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</a:b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Proxima Nova"/>
              </a:rPr>
              <a:t>целей муниципальной политики в сфере социально-экономического развития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7422" y="3379972"/>
            <a:ext cx="2635224" cy="1489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1481858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"/>
          <p:cNvSpPr/>
          <p:nvPr/>
        </p:nvSpPr>
        <p:spPr>
          <a:xfrm>
            <a:off x="246490" y="1328593"/>
            <a:ext cx="8616955" cy="3300632"/>
          </a:xfrm>
          <a:prstGeom prst="roundRect">
            <a:avLst>
              <a:gd name="adj" fmla="val 3594"/>
            </a:avLst>
          </a:prstGeom>
          <a:gradFill>
            <a:gsLst>
              <a:gs pos="0">
                <a:schemeClr val="accent1">
                  <a:hueOff val="-5577341"/>
                  <a:lumOff val="49962"/>
                </a:schemeClr>
              </a:gs>
              <a:gs pos="100000">
                <a:schemeClr val="accent2">
                  <a:hueOff val="-85258"/>
                  <a:satOff val="14347"/>
                  <a:lumOff val="22373"/>
                </a:schemeClr>
              </a:gs>
            </a:gsLst>
            <a:lin ang="6809683"/>
          </a:gradFill>
          <a:ln w="3175">
            <a:miter lim="400000"/>
          </a:ln>
        </p:spPr>
        <p:txBody>
          <a:bodyPr lIns="72000" tIns="72000" rIns="72000" bIns="72000" anchor="ctr">
            <a:noAutofit/>
          </a:bodyPr>
          <a:lstStyle/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Сведения о месте нахождения: </a:t>
            </a:r>
            <a:endParaRPr lang="en-US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Иркутская область, г. Зима, ул. </a:t>
            </a:r>
            <a:r>
              <a:rPr lang="ru-RU" sz="1600" dirty="0" err="1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Сидельникова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, 4/2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Электронная почта: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fin19@</a:t>
            </a:r>
            <a:r>
              <a:rPr lang="en-US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govirk.ru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Телефон: </a:t>
            </a:r>
            <a:r>
              <a:rPr lang="ru-RU" sz="1600" dirty="0" smtClean="0">
                <a:solidFill>
                  <a:srgbClr val="343947"/>
                </a:solidFill>
                <a:ea typeface="Segoe UI" panose="020B0502040204020203" pitchFamily="34" charset="0"/>
                <a:cs typeface="Times New Roman" panose="02020603050405020304" pitchFamily="18" charset="0"/>
              </a:rPr>
              <a:t>8(39554)3-23-45</a:t>
            </a:r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График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работы:</a:t>
            </a:r>
          </a:p>
          <a:p>
            <a:pPr lvl="0" defTabSz="914400" hangingPunct="1"/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понедельник- пятница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8-00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17-00, 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                          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Обед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с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12-00 </a:t>
            </a:r>
            <a:r>
              <a:rPr lang="ru-RU" sz="1600" dirty="0">
                <a:solidFill>
                  <a:srgbClr val="343947"/>
                </a:solidFill>
                <a:cs typeface="Times New Roman" panose="02020603050405020304" pitchFamily="18" charset="0"/>
              </a:rPr>
              <a:t>до </a:t>
            </a:r>
            <a:r>
              <a:rPr lang="ru-RU" sz="1600" dirty="0" smtClean="0">
                <a:solidFill>
                  <a:srgbClr val="343947"/>
                </a:solidFill>
                <a:cs typeface="Times New Roman" panose="02020603050405020304" pitchFamily="18" charset="0"/>
              </a:rPr>
              <a:t>13-00</a:t>
            </a:r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1600" dirty="0">
              <a:solidFill>
                <a:srgbClr val="343947"/>
              </a:solidFill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343947"/>
              </a:solidFill>
              <a:ea typeface="Segoe UI" panose="020B0502040204020203" pitchFamily="34" charset="0"/>
              <a:cs typeface="Times New Roman" panose="02020603050405020304" pitchFamily="18" charset="0"/>
            </a:endParaRPr>
          </a:p>
          <a:p>
            <a:pPr lvl="0" defTabSz="914400" hangingPunct="1"/>
            <a:endParaRPr lang="ru-RU" sz="2000" kern="1200" dirty="0">
              <a:solidFill>
                <a:srgbClr val="000000"/>
              </a:solidFill>
              <a:latin typeface="Calibri" panose="020F0502020204030204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3999" cy="946338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«Бюджет для граждан» </a:t>
            </a:r>
          </a:p>
          <a:p>
            <a:pPr algn="ctr"/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подготовлен </a:t>
            </a:r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Финансовым </a:t>
            </a:r>
            <a:r>
              <a:rPr lang="ru-RU" sz="1800" dirty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управлением </a:t>
            </a:r>
          </a:p>
          <a:p>
            <a:pPr algn="ctr"/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</a:t>
            </a:r>
            <a:endParaRPr lang="ru-RU" sz="18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3567" y="4244504"/>
            <a:ext cx="62760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2" name="Picture 4" descr="https://webattach.mail.yandex.net/message_part_real/DSC_0945.JPG?exif_rotate=y&amp;no_disposition=y&amp;name=DSC_0945.JPG&amp;sid=YWVzX3NpZDp7ImFlc0tleUlkIjoiMTc4IiwiaG1hY0tleUlkIjoiMTc4IiwiaXZCYXNlNjQiOiI3YXJ1T1JFRnRuek43OHlRVE9nRCtnPT0iLCJzaWRCYXNlNjQiOiJza3Z6VmNHRXdycXVnQ2IrS1QzUEVDMkk3S3pOR1E0c29VaVV4bUZWUUpIU05IRlBLNHFpZXlYazZIVmpZbDNpcUVvcVZxRGxmTTdMejVqRldvTHdRNXVwTnFYVjl2SVRFMzcveXdzTkgza3MwajVVNUhKSC9icWpIVGZvWmRncyIsImhtYWNCYXNlNjQiOiJlaGdDQmpnSWFucUhRNjRINmhKQmRSWWl5K0tYNnpPb2w0MVNUMzdwTnA0PSJ9"/>
          <p:cNvPicPr>
            <a:picLocks noChangeAspect="1" noChangeArrowheads="1"/>
          </p:cNvPicPr>
          <p:nvPr/>
        </p:nvPicPr>
        <p:blipFill>
          <a:blip r:embed="rId2" cstate="print"/>
          <a:srcRect l="14707" t="10739" r="21768"/>
          <a:stretch>
            <a:fillRect/>
          </a:stretch>
        </p:blipFill>
        <p:spPr bwMode="auto">
          <a:xfrm>
            <a:off x="5427070" y="1200647"/>
            <a:ext cx="3436376" cy="32190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618254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3915" y="158898"/>
            <a:ext cx="7983415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260541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Информация о выполнении основных характеристик бюджета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Зиминского районного муниципального образования </a:t>
            </a:r>
            <a:r>
              <a:rPr kumimoji="0" lang="ru-RU" sz="1800" b="1" i="0" u="none" strike="noStrike" kern="0" cap="none" spc="0" normalizeH="0" noProof="0" dirty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в </a:t>
            </a:r>
            <a:r>
              <a:rPr kumimoji="0" lang="ru-RU" sz="1800" b="1" i="0" u="none" strike="noStrike" kern="0" cap="none" spc="0" normalizeH="0" noProof="0" dirty="0" smtClean="0">
                <a:ln>
                  <a:noFill/>
                </a:ln>
                <a:solidFill>
                  <a:srgbClr val="72FDEA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02221" y="1093024"/>
          <a:ext cx="8678011" cy="367519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4355">
                  <a:extLst>
                    <a:ext uri="{9D8B030D-6E8A-4147-A177-3AD203B41FA5}">
                      <a16:colId xmlns="" xmlns:a16="http://schemas.microsoft.com/office/drawing/2014/main" val="3324974806"/>
                    </a:ext>
                  </a:extLst>
                </a:gridCol>
                <a:gridCol w="4439912">
                  <a:extLst>
                    <a:ext uri="{9D8B030D-6E8A-4147-A177-3AD203B41FA5}">
                      <a16:colId xmlns="" xmlns:a16="http://schemas.microsoft.com/office/drawing/2014/main" val="1436082716"/>
                    </a:ext>
                  </a:extLst>
                </a:gridCol>
                <a:gridCol w="1251248">
                  <a:extLst>
                    <a:ext uri="{9D8B030D-6E8A-4147-A177-3AD203B41FA5}">
                      <a16:colId xmlns="" xmlns:a16="http://schemas.microsoft.com/office/drawing/2014/main" val="2820251906"/>
                    </a:ext>
                  </a:extLst>
                </a:gridCol>
                <a:gridCol w="1251248">
                  <a:extLst>
                    <a:ext uri="{9D8B030D-6E8A-4147-A177-3AD203B41FA5}">
                      <a16:colId xmlns="" xmlns:a16="http://schemas.microsoft.com/office/drawing/2014/main" val="2922132950"/>
                    </a:ext>
                  </a:extLst>
                </a:gridCol>
                <a:gridCol w="1251248">
                  <a:extLst>
                    <a:ext uri="{9D8B030D-6E8A-4147-A177-3AD203B41FA5}">
                      <a16:colId xmlns="" xmlns:a16="http://schemas.microsoft.com/office/drawing/2014/main" val="3998988918"/>
                    </a:ext>
                  </a:extLst>
                </a:gridCol>
              </a:tblGrid>
              <a:tr h="10700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algn="ctr" fontAlgn="ctr"/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u="none" strike="noStrike" dirty="0" err="1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 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 за 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1400" u="none" strike="noStrike" baseline="0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u="none" strike="noStrike" baseline="0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lang="ru-RU" sz="1400" u="none" strike="noStrike" dirty="0" smtClean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</a:t>
                      </a:r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.)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480127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доходов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1 094 227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1 055 546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57902470"/>
                  </a:ext>
                </a:extLst>
              </a:tr>
              <a:tr h="4786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129 599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132 987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102,6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90770980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b="0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964 559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922 559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95,6</a:t>
                      </a:r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62752707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объем расходов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1 163 542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1 075 481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92,4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35054030"/>
                  </a:ext>
                </a:extLst>
              </a:tr>
              <a:tr h="427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бюджета(-), профицит бюджета (+)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- 69</a:t>
                      </a:r>
                      <a:r>
                        <a:rPr lang="ru-RU" sz="1400" b="1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315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-19 935</a:t>
                      </a:r>
                      <a:endParaRPr lang="ru-RU" sz="1400" b="1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b="0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51431" marR="51431" marT="45733" marB="4573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35731138"/>
                  </a:ext>
                </a:extLst>
              </a:tr>
              <a:tr h="4246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tx2">
                              <a:lumMod val="1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400" b="1" i="0" u="none" strike="noStrike" dirty="0">
                        <a:solidFill>
                          <a:schemeClr val="tx2">
                            <a:lumMod val="1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1188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86969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39147" y="1007164"/>
          <a:ext cx="8806069" cy="4068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7" name="Рисунок 6" descr="budge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2260" y="2722729"/>
            <a:ext cx="3374057" cy="22504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Доля НДФЛ в структуре налоговых и неналоговых доходов бюджета 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2024 году,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" y="1164565"/>
          <a:ext cx="8945215" cy="37324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Рисунок 7" descr="43acdefbef91f401cc813c2bd2c0d0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84944" y="987136"/>
            <a:ext cx="2647933" cy="165760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3704" y="206768"/>
            <a:ext cx="8199783" cy="669339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доходов бюджета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Зиминского районного муниципального образования </a:t>
            </a:r>
            <a:r>
              <a:rPr lang="ru-RU" sz="1800" b="1" dirty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2023-2024 гг. 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306516" y="987136"/>
          <a:ext cx="24938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Стрелка вверх 9"/>
          <p:cNvSpPr/>
          <p:nvPr/>
        </p:nvSpPr>
        <p:spPr>
          <a:xfrm rot="10800000">
            <a:off x="2106489" y="3042962"/>
            <a:ext cx="241200" cy="327600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B050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17487" y="2742955"/>
            <a:ext cx="628302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- 43 066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14" name="Диаграмма 13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3287841" y="1107634"/>
          <a:ext cx="2722434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Стрелка вверх 14"/>
          <p:cNvSpPr/>
          <p:nvPr/>
        </p:nvSpPr>
        <p:spPr>
          <a:xfrm>
            <a:off x="5208417" y="3078958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9271" y="2442948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+14 165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893486" y="4646461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aphicFrame>
        <p:nvGraphicFramePr>
          <p:cNvPr id="18" name="Диаграмма 1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6010276" y="1107634"/>
          <a:ext cx="2838450" cy="3997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Стрелка вверх 18"/>
          <p:cNvSpPr/>
          <p:nvPr/>
        </p:nvSpPr>
        <p:spPr>
          <a:xfrm>
            <a:off x="8034267" y="3854656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07839" y="3220560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+93 043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651980" y="4641697"/>
            <a:ext cx="174408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6396528" y="987136"/>
            <a:ext cx="2747472" cy="361563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spc="0" normalizeH="0" baseline="0" dirty="0" smtClean="0">
                <a:ln>
                  <a:noFill/>
                </a:ln>
                <a:solidFill>
                  <a:schemeClr val="tx2">
                    <a:lumMod val="10000"/>
                  </a:schemeClr>
                </a:solidFill>
                <a:effectLst/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Безвозмездные поступления</a:t>
            </a:r>
            <a:endParaRPr kumimoji="0" lang="ru-RU" sz="1600" b="1" i="0" u="none" strike="noStrike" cap="none" spc="0" normalizeH="0" baseline="0" dirty="0">
              <a:ln>
                <a:noFill/>
              </a:ln>
              <a:solidFill>
                <a:schemeClr val="tx2">
                  <a:lumMod val="10000"/>
                </a:schemeClr>
              </a:solidFill>
              <a:effectLst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888521" y="3553061"/>
            <a:ext cx="1657268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TextBox 34"/>
          <p:cNvSpPr txBox="1"/>
          <p:nvPr/>
        </p:nvSpPr>
        <p:spPr>
          <a:xfrm>
            <a:off x="1917487" y="4032252"/>
            <a:ext cx="628302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- 30,3%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09271" y="2742955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+70,9%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07839" y="3520567"/>
            <a:ext cx="626700" cy="300007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+11,2%</a:t>
            </a:r>
            <a:endParaRPr kumimoji="0" lang="ru-RU" sz="1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435" y="211540"/>
            <a:ext cx="8199783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налоговых доходов в бюджет в 2023-2024 гг.,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-12282" y="1221868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1687729" y="1241745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3536734" y="1241744"/>
          <a:ext cx="2055684" cy="36416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5283174" y="1039902"/>
          <a:ext cx="2055684" cy="3829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5" name="Диаграмма 14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6837438" y="1053550"/>
          <a:ext cx="2055684" cy="3829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Прямоугольник 15"/>
          <p:cNvSpPr>
            <a:spLocks noChangeAspect="1"/>
          </p:cNvSpPr>
          <p:nvPr/>
        </p:nvSpPr>
        <p:spPr>
          <a:xfrm>
            <a:off x="353750" y="1053550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87499" y="1053550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747172" y="1053549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43191" y="1039901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183591" y="1053549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987500" y="4454593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183471" y="445300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TextBox 27"/>
          <p:cNvSpPr txBox="1"/>
          <p:nvPr/>
        </p:nvSpPr>
        <p:spPr>
          <a:xfrm>
            <a:off x="1307326" y="2952834"/>
            <a:ext cx="47120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-44 619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48570" y="3460517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+13,1%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44420" y="3333597"/>
            <a:ext cx="41350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-7,4%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20224" y="3434010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246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126662" y="3005996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+40,2%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5" name="Стрелка вверх 34"/>
          <p:cNvSpPr/>
          <p:nvPr/>
        </p:nvSpPr>
        <p:spPr>
          <a:xfrm rot="10800000">
            <a:off x="1384516" y="3460517"/>
            <a:ext cx="241798" cy="329116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верх 35"/>
          <p:cNvSpPr/>
          <p:nvPr/>
        </p:nvSpPr>
        <p:spPr>
          <a:xfrm>
            <a:off x="3020017" y="3723557"/>
            <a:ext cx="241798" cy="329116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Стрелка вверх 36"/>
          <p:cNvSpPr/>
          <p:nvPr/>
        </p:nvSpPr>
        <p:spPr>
          <a:xfrm rot="10800000">
            <a:off x="4913349" y="3654746"/>
            <a:ext cx="241798" cy="329116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0" name="Стрелка вниз 39"/>
          <p:cNvSpPr/>
          <p:nvPr/>
        </p:nvSpPr>
        <p:spPr>
          <a:xfrm rot="10800000">
            <a:off x="8241254" y="3296717"/>
            <a:ext cx="241200" cy="327600"/>
          </a:xfrm>
          <a:prstGeom prst="down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5543188" y="4539136"/>
            <a:ext cx="1510751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2" name="TextBox 31"/>
          <p:cNvSpPr txBox="1"/>
          <p:nvPr/>
        </p:nvSpPr>
        <p:spPr>
          <a:xfrm>
            <a:off x="1307326" y="3132917"/>
            <a:ext cx="47120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-35,5%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>
            <a:off x="353750" y="3905394"/>
            <a:ext cx="1510748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1" name="TextBox 40"/>
          <p:cNvSpPr txBox="1"/>
          <p:nvPr/>
        </p:nvSpPr>
        <p:spPr>
          <a:xfrm>
            <a:off x="913308" y="2311980"/>
            <a:ext cx="43273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81 047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2864" y="1715983"/>
            <a:ext cx="490444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125 666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>
            <a:off x="3743413" y="4128448"/>
            <a:ext cx="1510748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0" name="TextBox 49"/>
          <p:cNvSpPr txBox="1"/>
          <p:nvPr/>
        </p:nvSpPr>
        <p:spPr>
          <a:xfrm>
            <a:off x="4019431" y="1715982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5 165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241254" y="2825914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579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751634" y="1589062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2 021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338858" y="2311979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1 442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87136"/>
          </a:xfrm>
          <a:prstGeom prst="rect">
            <a:avLst/>
          </a:prstGeom>
          <a:solidFill>
            <a:schemeClr val="accent2">
              <a:lumMod val="50000"/>
            </a:schemeClr>
          </a:solidFill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lvl="0" indent="0" algn="ctr" defTabSz="877821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>
              <a:ln>
                <a:noFill/>
              </a:ln>
              <a:solidFill>
                <a:srgbClr val="00A2FF">
                  <a:hueOff val="-5577341"/>
                  <a:lumOff val="49962"/>
                </a:srgbClr>
              </a:solidFill>
              <a:effectLst/>
              <a:uLnTx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6526" y="196170"/>
            <a:ext cx="8441221" cy="392340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algn="ctr" defTabSz="2605410"/>
            <a:r>
              <a:rPr lang="ru-RU" sz="1800" b="1" dirty="0" smtClean="0">
                <a:solidFill>
                  <a:srgbClr val="72FDEA"/>
                </a:solidFill>
                <a:latin typeface="Times New Roman" pitchFamily="18" charset="0"/>
                <a:cs typeface="Times New Roman" pitchFamily="18" charset="0"/>
              </a:rPr>
              <a:t>Динамика поступлений неналоговых доходов в бюджет в 2023-2024 гг., тыс.руб.</a:t>
            </a:r>
            <a:endParaRPr kumimoji="0" lang="ru-RU" sz="1800" b="1" i="0" u="none" strike="noStrike" kern="0" cap="none" spc="0" normalizeH="0" noProof="0" dirty="0">
              <a:ln>
                <a:noFill/>
              </a:ln>
              <a:solidFill>
                <a:srgbClr val="72FDEA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436526" y="1073426"/>
          <a:ext cx="2055684" cy="381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2013535" y="1163782"/>
          <a:ext cx="2055684" cy="3719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3577290" y="1073427"/>
          <a:ext cx="2055684" cy="38298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5035031" y="1073428"/>
          <a:ext cx="2055684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2" name="Диаграмма 11">
            <a:extLst>
              <a:ext uri="{FF2B5EF4-FFF2-40B4-BE49-F238E27FC236}">
                <a16:creationId xmlns="" xmlns:a16="http://schemas.microsoft.com/office/drawing/2014/main" id="{5326E3E1-F7B2-40FA-95D9-2CD98D7F3598}"/>
              </a:ext>
            </a:extLst>
          </p:cNvPr>
          <p:cNvGraphicFramePr/>
          <p:nvPr>
            <p:extLst>
              <p:ext uri="{D42A27DB-BD31-4B8C-83A1-F6EECF244321}">
                <p14:modId xmlns="" xmlns:p14="http://schemas.microsoft.com/office/powerpoint/2010/main" val="3789824900"/>
              </p:ext>
            </p:extLst>
          </p:nvPr>
        </p:nvGraphicFramePr>
        <p:xfrm>
          <a:off x="6585533" y="1241743"/>
          <a:ext cx="2055684" cy="3641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802558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13305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824053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334801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45550" y="1073426"/>
            <a:ext cx="1510748" cy="3829878"/>
          </a:xfrm>
          <a:prstGeom prst="rect">
            <a:avLst/>
          </a:prstGeom>
          <a:noFill/>
          <a:ln w="3175" cap="flat">
            <a:solidFill>
              <a:srgbClr val="00A2FF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2319130" y="3952895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808383" y="4457769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824056" y="4471021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5334801" y="4459357"/>
            <a:ext cx="1510747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845553" y="4635726"/>
            <a:ext cx="1510745" cy="1588"/>
          </a:xfrm>
          <a:prstGeom prst="line">
            <a:avLst/>
          </a:prstGeom>
          <a:noFill/>
          <a:ln w="3175" cap="flat">
            <a:solidFill>
              <a:srgbClr val="000000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1723451" y="3449145"/>
            <a:ext cx="498460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+10,0%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45720" y="2994624"/>
            <a:ext cx="442354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- 2 394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914431" y="1559455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815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2" name="Стрелка вверх 31"/>
          <p:cNvSpPr/>
          <p:nvPr/>
        </p:nvSpPr>
        <p:spPr>
          <a:xfrm>
            <a:off x="1836440" y="3719284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Стрелка вверх 32"/>
          <p:cNvSpPr/>
          <p:nvPr/>
        </p:nvSpPr>
        <p:spPr>
          <a:xfrm rot="10800000">
            <a:off x="3336090" y="3502306"/>
            <a:ext cx="241200" cy="327600"/>
          </a:xfrm>
          <a:prstGeom prst="upArrow">
            <a:avLst/>
          </a:prstGeom>
          <a:solidFill>
            <a:srgbClr val="FF000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4" name="Стрелка вверх 33"/>
          <p:cNvSpPr/>
          <p:nvPr/>
        </p:nvSpPr>
        <p:spPr>
          <a:xfrm>
            <a:off x="4914431" y="2048704"/>
            <a:ext cx="241200" cy="327600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5" name="Стрелка вверх 34"/>
          <p:cNvSpPr/>
          <p:nvPr/>
        </p:nvSpPr>
        <p:spPr>
          <a:xfrm>
            <a:off x="6343735" y="1877100"/>
            <a:ext cx="241798" cy="329116"/>
          </a:xfrm>
          <a:prstGeom prst="up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rgbClr val="0000CC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Стрелка вниз 35"/>
          <p:cNvSpPr/>
          <p:nvPr/>
        </p:nvSpPr>
        <p:spPr>
          <a:xfrm rot="10800000">
            <a:off x="7903454" y="2302545"/>
            <a:ext cx="241200" cy="327600"/>
          </a:xfrm>
          <a:prstGeom prst="downArrow">
            <a:avLst/>
          </a:prstGeom>
          <a:solidFill>
            <a:srgbClr val="00B050"/>
          </a:solidFill>
          <a:ln w="3175" cap="flat">
            <a:solidFill>
              <a:srgbClr val="000000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7113" tIns="57113" rIns="57113" bIns="57113" numCol="1" spcCol="38100" rtlCol="0" anchor="ctr">
            <a:spAutoFit/>
          </a:bodyPr>
          <a:lstStyle/>
          <a:p>
            <a:pPr marL="0" marR="0" indent="0" algn="ctr" defTabSz="877821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000" b="0" i="0" u="none" strike="noStrike" cap="none" spc="0" normalizeH="0" baseline="0" dirty="0">
              <a:ln>
                <a:noFill/>
              </a:ln>
              <a:solidFill>
                <a:schemeClr val="accent1">
                  <a:hueOff val="-5577341"/>
                  <a:lumOff val="49962"/>
                </a:schemeClr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7930" y="1660897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7 382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36440" y="3269063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738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69262" y="1407056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8 120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70692" y="2212504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6 299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92210" y="1660897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8 693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45720" y="3195304"/>
            <a:ext cx="47120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9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-27,5%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756947" y="1787817"/>
            <a:ext cx="55616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+299,6%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81919" y="1533976"/>
            <a:ext cx="375028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1 087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069219" y="3465443"/>
            <a:ext cx="288466" cy="253841"/>
          </a:xfrm>
          <a:prstGeom prst="rect">
            <a:avLst/>
          </a:prstGeom>
          <a:noFill/>
          <a:ln w="3175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7113" tIns="57113" rIns="57113" bIns="57113" numCol="1" spcCol="38100" rtlCol="0" anchor="ctr">
            <a:spAutoFit/>
          </a:bodyPr>
          <a:lstStyle/>
          <a:p>
            <a:pPr marL="0" marR="0" indent="0" algn="l" defTabSz="260541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Times New Roman" pitchFamily="18" charset="0"/>
                <a:cs typeface="Times New Roman" pitchFamily="18" charset="0"/>
                <a:sym typeface="Proxima Nova"/>
              </a:rPr>
              <a:t>272</a:t>
            </a:r>
            <a:endParaRPr kumimoji="0" lang="ru-RU" sz="9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Times New Roman" pitchFamily="18" charset="0"/>
              <a:cs typeface="Times New Roman" pitchFamily="18" charset="0"/>
              <a:sym typeface="Proxima Nov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5277756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1_BasicWhite">
  <a:themeElements>
    <a:clrScheme name="21_BasicWhite">
      <a:dk1>
        <a:srgbClr val="BA00FF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Proxima Nova"/>
        <a:ea typeface="Proxima Nova"/>
        <a:cs typeface="Proxima Nova"/>
      </a:majorFont>
      <a:minorFont>
        <a:latin typeface="Proxima Nova"/>
        <a:ea typeface="Proxima Nova"/>
        <a:cs typeface="Proxima Nova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ctr" defTabSz="87782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7113" tIns="57113" rIns="57113" bIns="57113" numCol="1" spcCol="38100" rtlCol="0" anchor="ctr">
        <a:spAutoFit/>
      </a:bodyPr>
      <a:lstStyle>
        <a:defPPr marL="0" marR="0" indent="0" algn="l" defTabSz="260541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chemeClr val="accent1">
                <a:hueOff val="-5577341"/>
                <a:lumOff val="49962"/>
              </a:schemeClr>
            </a:solidFill>
            <a:effectLst/>
            <a:uFillTx/>
            <a:latin typeface="+mn-lt"/>
            <a:ea typeface="+mn-ea"/>
            <a:cs typeface="+mn-cs"/>
            <a:sym typeface="Proxima Nov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6969</TotalTime>
  <Words>1434</Words>
  <Application>Microsoft Office PowerPoint</Application>
  <PresentationFormat>Экран (16:9)</PresentationFormat>
  <Paragraphs>305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21_BasicWhite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Русанова Татьяна Иваносна</dc:creator>
  <cp:lastModifiedBy>Курбатова Елена Владимировна</cp:lastModifiedBy>
  <cp:revision>665</cp:revision>
  <dcterms:modified xsi:type="dcterms:W3CDTF">2025-05-27T05:23:55Z</dcterms:modified>
</cp:coreProperties>
</file>